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58" r:id="rId3"/>
    <p:sldId id="259" r:id="rId4"/>
    <p:sldId id="260" r:id="rId5"/>
    <p:sldId id="261" r:id="rId6"/>
    <p:sldId id="262" r:id="rId7"/>
    <p:sldId id="263" r:id="rId8"/>
    <p:sldId id="264" r:id="rId9"/>
    <p:sldId id="265" r:id="rId10"/>
    <p:sldId id="275" r:id="rId11"/>
    <p:sldId id="274" r:id="rId12"/>
    <p:sldId id="27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593196"/>
    <a:srgbClr val="2D9742"/>
    <a:srgbClr val="951919"/>
    <a:srgbClr val="275497"/>
    <a:srgbClr val="E5E6EB"/>
    <a:srgbClr val="ADAFBD"/>
    <a:srgbClr val="596777"/>
    <a:srgbClr val="20262C"/>
    <a:srgbClr val="3071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05" d="100"/>
          <a:sy n="105" d="100"/>
        </p:scale>
        <p:origin x="198"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0C2C7AC-1A30-45DD-B7F5-D40730AF7B65}" type="datetimeFigureOut">
              <a:rPr lang="en-US" smtClean="0"/>
              <a:t>3/30/2023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E76255-A01A-4255-A34F-D70B6E74FFAC}" type="slidenum">
              <a:rPr lang="en-US" smtClean="0"/>
              <a:t>‹#›</a:t>
            </a:fld>
            <a:endParaRPr lang="en-US"/>
          </a:p>
        </p:txBody>
      </p:sp>
    </p:spTree>
    <p:extLst>
      <p:ext uri="{BB962C8B-B14F-4D97-AF65-F5344CB8AC3E}">
        <p14:creationId xmlns:p14="http://schemas.microsoft.com/office/powerpoint/2010/main" val="6689926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C2C7AC-1A30-45DD-B7F5-D40730AF7B65}" type="datetimeFigureOut">
              <a:rPr lang="en-US" smtClean="0"/>
              <a:t>3/30/2023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E76255-A01A-4255-A34F-D70B6E74FFAC}" type="slidenum">
              <a:rPr lang="en-US" smtClean="0"/>
              <a:t>‹#›</a:t>
            </a:fld>
            <a:endParaRPr lang="en-US"/>
          </a:p>
        </p:txBody>
      </p:sp>
    </p:spTree>
    <p:extLst>
      <p:ext uri="{BB962C8B-B14F-4D97-AF65-F5344CB8AC3E}">
        <p14:creationId xmlns:p14="http://schemas.microsoft.com/office/powerpoint/2010/main" val="2767322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C2C7AC-1A30-45DD-B7F5-D40730AF7B65}" type="datetimeFigureOut">
              <a:rPr lang="en-US" smtClean="0"/>
              <a:t>3/30/2023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E76255-A01A-4255-A34F-D70B6E74FFAC}" type="slidenum">
              <a:rPr lang="en-US" smtClean="0"/>
              <a:t>‹#›</a:t>
            </a:fld>
            <a:endParaRPr lang="en-US"/>
          </a:p>
        </p:txBody>
      </p:sp>
    </p:spTree>
    <p:extLst>
      <p:ext uri="{BB962C8B-B14F-4D97-AF65-F5344CB8AC3E}">
        <p14:creationId xmlns:p14="http://schemas.microsoft.com/office/powerpoint/2010/main" val="2632974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C2C7AC-1A30-45DD-B7F5-D40730AF7B65}" type="datetimeFigureOut">
              <a:rPr lang="en-US" smtClean="0"/>
              <a:t>3/30/2023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E76255-A01A-4255-A34F-D70B6E74FFAC}" type="slidenum">
              <a:rPr lang="en-US" smtClean="0"/>
              <a:t>‹#›</a:t>
            </a:fld>
            <a:endParaRPr lang="en-US"/>
          </a:p>
        </p:txBody>
      </p:sp>
    </p:spTree>
    <p:extLst>
      <p:ext uri="{BB962C8B-B14F-4D97-AF65-F5344CB8AC3E}">
        <p14:creationId xmlns:p14="http://schemas.microsoft.com/office/powerpoint/2010/main" val="4041924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0C2C7AC-1A30-45DD-B7F5-D40730AF7B65}" type="datetimeFigureOut">
              <a:rPr lang="en-US" smtClean="0"/>
              <a:t>3/30/2023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E76255-A01A-4255-A34F-D70B6E74FFAC}" type="slidenum">
              <a:rPr lang="en-US" smtClean="0"/>
              <a:t>‹#›</a:t>
            </a:fld>
            <a:endParaRPr lang="en-US"/>
          </a:p>
        </p:txBody>
      </p:sp>
    </p:spTree>
    <p:extLst>
      <p:ext uri="{BB962C8B-B14F-4D97-AF65-F5344CB8AC3E}">
        <p14:creationId xmlns:p14="http://schemas.microsoft.com/office/powerpoint/2010/main" val="99949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0C2C7AC-1A30-45DD-B7F5-D40730AF7B65}" type="datetimeFigureOut">
              <a:rPr lang="en-US" smtClean="0"/>
              <a:t>3/30/2023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E76255-A01A-4255-A34F-D70B6E74FFAC}" type="slidenum">
              <a:rPr lang="en-US" smtClean="0"/>
              <a:t>‹#›</a:t>
            </a:fld>
            <a:endParaRPr lang="en-US"/>
          </a:p>
        </p:txBody>
      </p:sp>
    </p:spTree>
    <p:extLst>
      <p:ext uri="{BB962C8B-B14F-4D97-AF65-F5344CB8AC3E}">
        <p14:creationId xmlns:p14="http://schemas.microsoft.com/office/powerpoint/2010/main" val="497134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0C2C7AC-1A30-45DD-B7F5-D40730AF7B65}" type="datetimeFigureOut">
              <a:rPr lang="en-US" smtClean="0"/>
              <a:t>3/30/2023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E76255-A01A-4255-A34F-D70B6E74FFAC}" type="slidenum">
              <a:rPr lang="en-US" smtClean="0"/>
              <a:t>‹#›</a:t>
            </a:fld>
            <a:endParaRPr lang="en-US"/>
          </a:p>
        </p:txBody>
      </p:sp>
    </p:spTree>
    <p:extLst>
      <p:ext uri="{BB962C8B-B14F-4D97-AF65-F5344CB8AC3E}">
        <p14:creationId xmlns:p14="http://schemas.microsoft.com/office/powerpoint/2010/main" val="3871468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0C2C7AC-1A30-45DD-B7F5-D40730AF7B65}" type="datetimeFigureOut">
              <a:rPr lang="en-US" smtClean="0"/>
              <a:t>3/30/2023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E76255-A01A-4255-A34F-D70B6E74FFAC}" type="slidenum">
              <a:rPr lang="en-US" smtClean="0"/>
              <a:t>‹#›</a:t>
            </a:fld>
            <a:endParaRPr lang="en-US"/>
          </a:p>
        </p:txBody>
      </p:sp>
    </p:spTree>
    <p:extLst>
      <p:ext uri="{BB962C8B-B14F-4D97-AF65-F5344CB8AC3E}">
        <p14:creationId xmlns:p14="http://schemas.microsoft.com/office/powerpoint/2010/main" val="2924147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C2C7AC-1A30-45DD-B7F5-D40730AF7B65}" type="datetimeFigureOut">
              <a:rPr lang="en-US" smtClean="0"/>
              <a:t>3/30/2023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E76255-A01A-4255-A34F-D70B6E74FFAC}" type="slidenum">
              <a:rPr lang="en-US" smtClean="0"/>
              <a:t>‹#›</a:t>
            </a:fld>
            <a:endParaRPr lang="en-US"/>
          </a:p>
        </p:txBody>
      </p:sp>
    </p:spTree>
    <p:extLst>
      <p:ext uri="{BB962C8B-B14F-4D97-AF65-F5344CB8AC3E}">
        <p14:creationId xmlns:p14="http://schemas.microsoft.com/office/powerpoint/2010/main" val="3538713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0C2C7AC-1A30-45DD-B7F5-D40730AF7B65}" type="datetimeFigureOut">
              <a:rPr lang="en-US" smtClean="0"/>
              <a:t>3/30/2023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E76255-A01A-4255-A34F-D70B6E74FFAC}" type="slidenum">
              <a:rPr lang="en-US" smtClean="0"/>
              <a:t>‹#›</a:t>
            </a:fld>
            <a:endParaRPr lang="en-US"/>
          </a:p>
        </p:txBody>
      </p:sp>
    </p:spTree>
    <p:extLst>
      <p:ext uri="{BB962C8B-B14F-4D97-AF65-F5344CB8AC3E}">
        <p14:creationId xmlns:p14="http://schemas.microsoft.com/office/powerpoint/2010/main" val="1441418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0C2C7AC-1A30-45DD-B7F5-D40730AF7B65}" type="datetimeFigureOut">
              <a:rPr lang="en-US" smtClean="0"/>
              <a:t>3/30/2023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E76255-A01A-4255-A34F-D70B6E74FFAC}" type="slidenum">
              <a:rPr lang="en-US" smtClean="0"/>
              <a:t>‹#›</a:t>
            </a:fld>
            <a:endParaRPr lang="en-US"/>
          </a:p>
        </p:txBody>
      </p:sp>
    </p:spTree>
    <p:extLst>
      <p:ext uri="{BB962C8B-B14F-4D97-AF65-F5344CB8AC3E}">
        <p14:creationId xmlns:p14="http://schemas.microsoft.com/office/powerpoint/2010/main" val="2550808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C2C7AC-1A30-45DD-B7F5-D40730AF7B65}" type="datetimeFigureOut">
              <a:rPr lang="en-US" smtClean="0"/>
              <a:t>3/30/2023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E76255-A01A-4255-A34F-D70B6E74FFAC}" type="slidenum">
              <a:rPr lang="en-US" smtClean="0"/>
              <a:t>‹#›</a:t>
            </a:fld>
            <a:endParaRPr lang="en-US"/>
          </a:p>
        </p:txBody>
      </p:sp>
    </p:spTree>
    <p:extLst>
      <p:ext uri="{BB962C8B-B14F-4D97-AF65-F5344CB8AC3E}">
        <p14:creationId xmlns:p14="http://schemas.microsoft.com/office/powerpoint/2010/main" val="5459464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Straight Arrow Connector 17">
            <a:extLst>
              <a:ext uri="{FF2B5EF4-FFF2-40B4-BE49-F238E27FC236}">
                <a16:creationId xmlns:a16="http://schemas.microsoft.com/office/drawing/2014/main" id="{442377C6-4417-43B8-9863-8AD9D08BB3A3}"/>
              </a:ext>
            </a:extLst>
          </p:cNvPr>
          <p:cNvCxnSpPr>
            <a:cxnSpLocks/>
            <a:stCxn id="4" idx="2"/>
          </p:cNvCxnSpPr>
          <p:nvPr/>
        </p:nvCxnSpPr>
        <p:spPr>
          <a:xfrm>
            <a:off x="1767320" y="3102752"/>
            <a:ext cx="2019224" cy="6371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E1D9DA24-8CA4-464F-9B18-9FC1687D28B6}"/>
              </a:ext>
            </a:extLst>
          </p:cNvPr>
          <p:cNvCxnSpPr>
            <a:cxnSpLocks/>
            <a:stCxn id="4" idx="2"/>
          </p:cNvCxnSpPr>
          <p:nvPr/>
        </p:nvCxnSpPr>
        <p:spPr>
          <a:xfrm>
            <a:off x="1767320" y="3102752"/>
            <a:ext cx="2818019" cy="28422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042DD670-0C3D-4A0A-B7DE-FEAF3D65C245}"/>
              </a:ext>
            </a:extLst>
          </p:cNvPr>
          <p:cNvCxnSpPr>
            <a:cxnSpLocks/>
            <a:endCxn id="10" idx="2"/>
          </p:cNvCxnSpPr>
          <p:nvPr/>
        </p:nvCxnSpPr>
        <p:spPr>
          <a:xfrm>
            <a:off x="1767319" y="3083130"/>
            <a:ext cx="82343" cy="34351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2EAC9A3C-387B-4632-807B-D6C39CC43A81}"/>
              </a:ext>
            </a:extLst>
          </p:cNvPr>
          <p:cNvSpPr>
            <a:spLocks noGrp="1"/>
          </p:cNvSpPr>
          <p:nvPr>
            <p:ph type="title"/>
          </p:nvPr>
        </p:nvSpPr>
        <p:spPr>
          <a:xfrm>
            <a:off x="0" y="-6007"/>
            <a:ext cx="10515600" cy="1325563"/>
          </a:xfrm>
        </p:spPr>
        <p:txBody>
          <a:bodyPr/>
          <a:lstStyle/>
          <a:p>
            <a:r>
              <a:rPr lang="en-US" dirty="0"/>
              <a:t>Overall Organization</a:t>
            </a:r>
          </a:p>
        </p:txBody>
      </p:sp>
      <p:sp>
        <p:nvSpPr>
          <p:cNvPr id="3" name="Rounded Rectangle 3">
            <a:extLst>
              <a:ext uri="{FF2B5EF4-FFF2-40B4-BE49-F238E27FC236}">
                <a16:creationId xmlns:a16="http://schemas.microsoft.com/office/drawing/2014/main" id="{AB548793-908B-40C1-8B04-6E5DAF2D97CC}"/>
              </a:ext>
            </a:extLst>
          </p:cNvPr>
          <p:cNvSpPr/>
          <p:nvPr/>
        </p:nvSpPr>
        <p:spPr>
          <a:xfrm>
            <a:off x="508262" y="1468291"/>
            <a:ext cx="2518117" cy="630452"/>
          </a:xfrm>
          <a:prstGeom prst="roundRect">
            <a:avLst/>
          </a:prstGeom>
          <a:solidFill>
            <a:srgbClr val="20262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t>CRIPT End-to-End Test Papers</a:t>
            </a:r>
          </a:p>
        </p:txBody>
      </p:sp>
      <p:sp>
        <p:nvSpPr>
          <p:cNvPr id="4" name="Rounded Rectangle 4">
            <a:extLst>
              <a:ext uri="{FF2B5EF4-FFF2-40B4-BE49-F238E27FC236}">
                <a16:creationId xmlns:a16="http://schemas.microsoft.com/office/drawing/2014/main" id="{15B0078F-DAAA-416B-ACA1-D6FA37382E88}"/>
              </a:ext>
            </a:extLst>
          </p:cNvPr>
          <p:cNvSpPr/>
          <p:nvPr/>
        </p:nvSpPr>
        <p:spPr>
          <a:xfrm>
            <a:off x="629232" y="2484956"/>
            <a:ext cx="2276175" cy="617796"/>
          </a:xfrm>
          <a:prstGeom prst="roundRect">
            <a:avLst/>
          </a:prstGeom>
          <a:solidFill>
            <a:srgbClr val="59677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t>Calabrese et al. Rubber Recycling</a:t>
            </a:r>
          </a:p>
        </p:txBody>
      </p:sp>
      <p:sp>
        <p:nvSpPr>
          <p:cNvPr id="6" name="Rounded Rectangle 8">
            <a:extLst>
              <a:ext uri="{FF2B5EF4-FFF2-40B4-BE49-F238E27FC236}">
                <a16:creationId xmlns:a16="http://schemas.microsoft.com/office/drawing/2014/main" id="{BD1599F6-2CDA-4816-B9B8-85914DD98BD6}"/>
              </a:ext>
            </a:extLst>
          </p:cNvPr>
          <p:cNvSpPr/>
          <p:nvPr/>
        </p:nvSpPr>
        <p:spPr>
          <a:xfrm>
            <a:off x="629232" y="3429000"/>
            <a:ext cx="2440860" cy="613621"/>
          </a:xfrm>
          <a:prstGeom prst="roundRect">
            <a:avLst/>
          </a:prstGeom>
          <a:solidFill>
            <a:srgbClr val="ADAFBD"/>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Composition Analysis</a:t>
            </a:r>
          </a:p>
        </p:txBody>
      </p:sp>
      <p:sp>
        <p:nvSpPr>
          <p:cNvPr id="7" name="Rounded Rectangle 13">
            <a:extLst>
              <a:ext uri="{FF2B5EF4-FFF2-40B4-BE49-F238E27FC236}">
                <a16:creationId xmlns:a16="http://schemas.microsoft.com/office/drawing/2014/main" id="{76CD19BE-EE20-46F2-8990-E636FDBB5BBC}"/>
              </a:ext>
            </a:extLst>
          </p:cNvPr>
          <p:cNvSpPr/>
          <p:nvPr/>
        </p:nvSpPr>
        <p:spPr>
          <a:xfrm>
            <a:off x="3786544" y="2390148"/>
            <a:ext cx="1331040" cy="807412"/>
          </a:xfrm>
          <a:prstGeom prst="round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solidFill>
                  <a:schemeClr val="tx1"/>
                </a:solidFill>
              </a:rPr>
              <a:t>Reference to Calabrese et al.</a:t>
            </a:r>
          </a:p>
        </p:txBody>
      </p:sp>
      <p:sp>
        <p:nvSpPr>
          <p:cNvPr id="8" name="Rounded Rectangle 8">
            <a:extLst>
              <a:ext uri="{FF2B5EF4-FFF2-40B4-BE49-F238E27FC236}">
                <a16:creationId xmlns:a16="http://schemas.microsoft.com/office/drawing/2014/main" id="{2EFE1E90-0A96-4C86-95CC-5E21E503B004}"/>
              </a:ext>
            </a:extLst>
          </p:cNvPr>
          <p:cNvSpPr/>
          <p:nvPr/>
        </p:nvSpPr>
        <p:spPr>
          <a:xfrm>
            <a:off x="629232" y="4227443"/>
            <a:ext cx="2440860" cy="613621"/>
          </a:xfrm>
          <a:prstGeom prst="roundRect">
            <a:avLst/>
          </a:prstGeom>
          <a:solidFill>
            <a:srgbClr val="ADAFBD"/>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Model Rubber Preparation</a:t>
            </a:r>
          </a:p>
        </p:txBody>
      </p:sp>
      <p:sp>
        <p:nvSpPr>
          <p:cNvPr id="9" name="Rounded Rectangle 8">
            <a:extLst>
              <a:ext uri="{FF2B5EF4-FFF2-40B4-BE49-F238E27FC236}">
                <a16:creationId xmlns:a16="http://schemas.microsoft.com/office/drawing/2014/main" id="{C7235E06-F00C-45C4-986F-4FFF20100381}"/>
              </a:ext>
            </a:extLst>
          </p:cNvPr>
          <p:cNvSpPr/>
          <p:nvPr/>
        </p:nvSpPr>
        <p:spPr>
          <a:xfrm>
            <a:off x="629232" y="5066067"/>
            <a:ext cx="2440860" cy="613621"/>
          </a:xfrm>
          <a:prstGeom prst="roundRect">
            <a:avLst/>
          </a:prstGeom>
          <a:solidFill>
            <a:srgbClr val="ADAFBD"/>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SCA Preparation</a:t>
            </a:r>
          </a:p>
        </p:txBody>
      </p:sp>
      <p:sp>
        <p:nvSpPr>
          <p:cNvPr id="10" name="Rounded Rectangle 8">
            <a:extLst>
              <a:ext uri="{FF2B5EF4-FFF2-40B4-BE49-F238E27FC236}">
                <a16:creationId xmlns:a16="http://schemas.microsoft.com/office/drawing/2014/main" id="{2AC75527-FA79-43D6-9D19-6ECA127F6B51}"/>
              </a:ext>
            </a:extLst>
          </p:cNvPr>
          <p:cNvSpPr/>
          <p:nvPr/>
        </p:nvSpPr>
        <p:spPr>
          <a:xfrm>
            <a:off x="629232" y="5904691"/>
            <a:ext cx="2440860" cy="613621"/>
          </a:xfrm>
          <a:prstGeom prst="roundRect">
            <a:avLst/>
          </a:prstGeom>
          <a:solidFill>
            <a:srgbClr val="ADAFBD"/>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Laminate Adhesion Strength</a:t>
            </a:r>
          </a:p>
        </p:txBody>
      </p:sp>
      <p:sp>
        <p:nvSpPr>
          <p:cNvPr id="11" name="Rounded Rectangle 8">
            <a:extLst>
              <a:ext uri="{FF2B5EF4-FFF2-40B4-BE49-F238E27FC236}">
                <a16:creationId xmlns:a16="http://schemas.microsoft.com/office/drawing/2014/main" id="{22B2580E-4EB9-4998-B085-D75212319843}"/>
              </a:ext>
            </a:extLst>
          </p:cNvPr>
          <p:cNvSpPr/>
          <p:nvPr/>
        </p:nvSpPr>
        <p:spPr>
          <a:xfrm>
            <a:off x="3385347" y="5904691"/>
            <a:ext cx="2440860" cy="613621"/>
          </a:xfrm>
          <a:prstGeom prst="roundRect">
            <a:avLst/>
          </a:prstGeom>
          <a:solidFill>
            <a:srgbClr val="ADAFBD"/>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Factorial Design with Controls</a:t>
            </a:r>
          </a:p>
        </p:txBody>
      </p:sp>
      <p:cxnSp>
        <p:nvCxnSpPr>
          <p:cNvPr id="12" name="Straight Arrow Connector 11">
            <a:extLst>
              <a:ext uri="{FF2B5EF4-FFF2-40B4-BE49-F238E27FC236}">
                <a16:creationId xmlns:a16="http://schemas.microsoft.com/office/drawing/2014/main" id="{4C11EA4D-BEEA-4D74-AA1A-7900635F4319}"/>
              </a:ext>
            </a:extLst>
          </p:cNvPr>
          <p:cNvCxnSpPr>
            <a:cxnSpLocks/>
            <a:endCxn id="7" idx="1"/>
          </p:cNvCxnSpPr>
          <p:nvPr/>
        </p:nvCxnSpPr>
        <p:spPr>
          <a:xfrm flipV="1">
            <a:off x="2905407" y="2793854"/>
            <a:ext cx="881137" cy="217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95FD0400-D77E-499C-98F2-0BDEE998131B}"/>
              </a:ext>
            </a:extLst>
          </p:cNvPr>
          <p:cNvCxnSpPr>
            <a:cxnSpLocks/>
            <a:stCxn id="3" idx="2"/>
            <a:endCxn id="4" idx="0"/>
          </p:cNvCxnSpPr>
          <p:nvPr/>
        </p:nvCxnSpPr>
        <p:spPr>
          <a:xfrm flipH="1">
            <a:off x="1767320" y="2098743"/>
            <a:ext cx="1" cy="3862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Rounded Rectangle 8">
            <a:extLst>
              <a:ext uri="{FF2B5EF4-FFF2-40B4-BE49-F238E27FC236}">
                <a16:creationId xmlns:a16="http://schemas.microsoft.com/office/drawing/2014/main" id="{010A531C-68FC-4313-99AD-1C7B79B78FC7}"/>
              </a:ext>
            </a:extLst>
          </p:cNvPr>
          <p:cNvSpPr/>
          <p:nvPr/>
        </p:nvSpPr>
        <p:spPr>
          <a:xfrm>
            <a:off x="3364909" y="5051459"/>
            <a:ext cx="2440860" cy="613621"/>
          </a:xfrm>
          <a:prstGeom prst="roundRect">
            <a:avLst/>
          </a:prstGeom>
          <a:solidFill>
            <a:srgbClr val="ADAFBD"/>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Analysis of Factorial Design</a:t>
            </a:r>
          </a:p>
        </p:txBody>
      </p:sp>
      <p:sp>
        <p:nvSpPr>
          <p:cNvPr id="19" name="Rounded Rectangle 6">
            <a:extLst>
              <a:ext uri="{FF2B5EF4-FFF2-40B4-BE49-F238E27FC236}">
                <a16:creationId xmlns:a16="http://schemas.microsoft.com/office/drawing/2014/main" id="{CB78032E-1473-4575-AE0D-5511F810528E}"/>
              </a:ext>
            </a:extLst>
          </p:cNvPr>
          <p:cNvSpPr/>
          <p:nvPr/>
        </p:nvSpPr>
        <p:spPr>
          <a:xfrm>
            <a:off x="6237527" y="3429000"/>
            <a:ext cx="2309456" cy="621792"/>
          </a:xfrm>
          <a:prstGeom prst="roundRect">
            <a:avLst/>
          </a:prstGeom>
          <a:solidFill>
            <a:srgbClr val="E5E6E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Recycled Rubbers</a:t>
            </a:r>
          </a:p>
        </p:txBody>
      </p:sp>
      <p:sp>
        <p:nvSpPr>
          <p:cNvPr id="20" name="Rounded Rectangle 6">
            <a:extLst>
              <a:ext uri="{FF2B5EF4-FFF2-40B4-BE49-F238E27FC236}">
                <a16:creationId xmlns:a16="http://schemas.microsoft.com/office/drawing/2014/main" id="{718430CD-6381-4FB0-94A4-D20760C556A9}"/>
              </a:ext>
            </a:extLst>
          </p:cNvPr>
          <p:cNvSpPr/>
          <p:nvPr/>
        </p:nvSpPr>
        <p:spPr>
          <a:xfrm>
            <a:off x="3786544" y="3403355"/>
            <a:ext cx="2309456" cy="621792"/>
          </a:xfrm>
          <a:prstGeom prst="roundRect">
            <a:avLst/>
          </a:prstGeom>
          <a:solidFill>
            <a:srgbClr val="E5E6E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Rubber Formulation Ingredients</a:t>
            </a:r>
          </a:p>
        </p:txBody>
      </p:sp>
    </p:spTree>
    <p:extLst>
      <p:ext uri="{BB962C8B-B14F-4D97-AF65-F5344CB8AC3E}">
        <p14:creationId xmlns:p14="http://schemas.microsoft.com/office/powerpoint/2010/main" val="37951464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Rounded Corners 38">
            <a:extLst>
              <a:ext uri="{FF2B5EF4-FFF2-40B4-BE49-F238E27FC236}">
                <a16:creationId xmlns:a16="http://schemas.microsoft.com/office/drawing/2014/main" id="{01E016FC-3BEB-4EFF-BEEB-CC1AEB1569CB}"/>
              </a:ext>
            </a:extLst>
          </p:cNvPr>
          <p:cNvSpPr/>
          <p:nvPr/>
        </p:nvSpPr>
        <p:spPr>
          <a:xfrm>
            <a:off x="302004" y="1006679"/>
            <a:ext cx="8665827" cy="222308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D931530-1B45-4056-A1A1-BF1A3CA03DF7}"/>
              </a:ext>
            </a:extLst>
          </p:cNvPr>
          <p:cNvSpPr>
            <a:spLocks noGrp="1"/>
          </p:cNvSpPr>
          <p:nvPr>
            <p:ph type="title"/>
          </p:nvPr>
        </p:nvSpPr>
        <p:spPr>
          <a:xfrm>
            <a:off x="0" y="0"/>
            <a:ext cx="10515600" cy="1325563"/>
          </a:xfrm>
        </p:spPr>
        <p:txBody>
          <a:bodyPr/>
          <a:lstStyle/>
          <a:p>
            <a:r>
              <a:rPr lang="en-US" dirty="0"/>
              <a:t>What About Data Analysis?</a:t>
            </a:r>
          </a:p>
        </p:txBody>
      </p:sp>
      <p:sp>
        <p:nvSpPr>
          <p:cNvPr id="3" name="Rounded Rectangle 40">
            <a:extLst>
              <a:ext uri="{FF2B5EF4-FFF2-40B4-BE49-F238E27FC236}">
                <a16:creationId xmlns:a16="http://schemas.microsoft.com/office/drawing/2014/main" id="{44A92E31-73F9-4C6A-B199-95EE9261572E}"/>
              </a:ext>
            </a:extLst>
          </p:cNvPr>
          <p:cNvSpPr/>
          <p:nvPr/>
        </p:nvSpPr>
        <p:spPr>
          <a:xfrm>
            <a:off x="494103" y="1301985"/>
            <a:ext cx="1334697" cy="621792"/>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Tensile test 00000</a:t>
            </a:r>
          </a:p>
        </p:txBody>
      </p:sp>
      <p:sp>
        <p:nvSpPr>
          <p:cNvPr id="4" name="Rounded Rectangle 40">
            <a:extLst>
              <a:ext uri="{FF2B5EF4-FFF2-40B4-BE49-F238E27FC236}">
                <a16:creationId xmlns:a16="http://schemas.microsoft.com/office/drawing/2014/main" id="{9169B571-05D9-4806-BFFF-429541117354}"/>
              </a:ext>
            </a:extLst>
          </p:cNvPr>
          <p:cNvSpPr/>
          <p:nvPr/>
        </p:nvSpPr>
        <p:spPr>
          <a:xfrm>
            <a:off x="646503" y="1454385"/>
            <a:ext cx="1334697" cy="621792"/>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Tensile test 00001</a:t>
            </a:r>
          </a:p>
        </p:txBody>
      </p:sp>
      <p:sp>
        <p:nvSpPr>
          <p:cNvPr id="5" name="Rounded Rectangle 40">
            <a:extLst>
              <a:ext uri="{FF2B5EF4-FFF2-40B4-BE49-F238E27FC236}">
                <a16:creationId xmlns:a16="http://schemas.microsoft.com/office/drawing/2014/main" id="{9C3BC4A9-8EC8-4847-A2B6-DB95F63AC35B}"/>
              </a:ext>
            </a:extLst>
          </p:cNvPr>
          <p:cNvSpPr/>
          <p:nvPr/>
        </p:nvSpPr>
        <p:spPr>
          <a:xfrm>
            <a:off x="798903" y="1606785"/>
            <a:ext cx="1334697" cy="621792"/>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Tensile test 00010</a:t>
            </a:r>
          </a:p>
        </p:txBody>
      </p:sp>
      <p:sp>
        <p:nvSpPr>
          <p:cNvPr id="7" name="Rounded Rectangle 40">
            <a:extLst>
              <a:ext uri="{FF2B5EF4-FFF2-40B4-BE49-F238E27FC236}">
                <a16:creationId xmlns:a16="http://schemas.microsoft.com/office/drawing/2014/main" id="{B1CBB1E9-40AE-4216-B60A-00C1165BF6E0}"/>
              </a:ext>
            </a:extLst>
          </p:cNvPr>
          <p:cNvSpPr/>
          <p:nvPr/>
        </p:nvSpPr>
        <p:spPr>
          <a:xfrm>
            <a:off x="951303" y="1759185"/>
            <a:ext cx="1334697" cy="621792"/>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Tensile test 00011</a:t>
            </a:r>
          </a:p>
        </p:txBody>
      </p:sp>
      <p:sp>
        <p:nvSpPr>
          <p:cNvPr id="8" name="Rounded Rectangle 40">
            <a:extLst>
              <a:ext uri="{FF2B5EF4-FFF2-40B4-BE49-F238E27FC236}">
                <a16:creationId xmlns:a16="http://schemas.microsoft.com/office/drawing/2014/main" id="{B3BC201F-1316-48AD-BCD4-4C9F3DB6B791}"/>
              </a:ext>
            </a:extLst>
          </p:cNvPr>
          <p:cNvSpPr/>
          <p:nvPr/>
        </p:nvSpPr>
        <p:spPr>
          <a:xfrm>
            <a:off x="1103703" y="1911585"/>
            <a:ext cx="1334697" cy="621792"/>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Tensile test 00100</a:t>
            </a:r>
          </a:p>
        </p:txBody>
      </p:sp>
      <p:sp>
        <p:nvSpPr>
          <p:cNvPr id="9" name="Rounded Rectangle 40">
            <a:extLst>
              <a:ext uri="{FF2B5EF4-FFF2-40B4-BE49-F238E27FC236}">
                <a16:creationId xmlns:a16="http://schemas.microsoft.com/office/drawing/2014/main" id="{8A00E306-DDBF-4FD0-B8CF-872EC99152C1}"/>
              </a:ext>
            </a:extLst>
          </p:cNvPr>
          <p:cNvSpPr/>
          <p:nvPr/>
        </p:nvSpPr>
        <p:spPr>
          <a:xfrm>
            <a:off x="1256103" y="2063985"/>
            <a:ext cx="1334697" cy="621792"/>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Tensile test 00101</a:t>
            </a:r>
          </a:p>
        </p:txBody>
      </p:sp>
      <p:sp>
        <p:nvSpPr>
          <p:cNvPr id="10" name="Rounded Rectangle 40">
            <a:extLst>
              <a:ext uri="{FF2B5EF4-FFF2-40B4-BE49-F238E27FC236}">
                <a16:creationId xmlns:a16="http://schemas.microsoft.com/office/drawing/2014/main" id="{9C72A4CC-0A16-4489-B253-AF2127BD9455}"/>
              </a:ext>
            </a:extLst>
          </p:cNvPr>
          <p:cNvSpPr/>
          <p:nvPr/>
        </p:nvSpPr>
        <p:spPr>
          <a:xfrm>
            <a:off x="1408503" y="2216385"/>
            <a:ext cx="1334697" cy="621792"/>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Tensile test 00110</a:t>
            </a:r>
          </a:p>
        </p:txBody>
      </p:sp>
      <p:sp>
        <p:nvSpPr>
          <p:cNvPr id="11" name="Rounded Rectangle 40">
            <a:extLst>
              <a:ext uri="{FF2B5EF4-FFF2-40B4-BE49-F238E27FC236}">
                <a16:creationId xmlns:a16="http://schemas.microsoft.com/office/drawing/2014/main" id="{22F09285-BD61-47E1-93BF-AB6435EE52ED}"/>
              </a:ext>
            </a:extLst>
          </p:cNvPr>
          <p:cNvSpPr/>
          <p:nvPr/>
        </p:nvSpPr>
        <p:spPr>
          <a:xfrm>
            <a:off x="1560903" y="2368785"/>
            <a:ext cx="1334697" cy="621792"/>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Tensile test 00111</a:t>
            </a:r>
          </a:p>
        </p:txBody>
      </p:sp>
      <p:sp>
        <p:nvSpPr>
          <p:cNvPr id="12" name="Rounded Rectangle 40">
            <a:extLst>
              <a:ext uri="{FF2B5EF4-FFF2-40B4-BE49-F238E27FC236}">
                <a16:creationId xmlns:a16="http://schemas.microsoft.com/office/drawing/2014/main" id="{CF166D6E-80F6-43B3-9084-7FDC9254E6F8}"/>
              </a:ext>
            </a:extLst>
          </p:cNvPr>
          <p:cNvSpPr/>
          <p:nvPr/>
        </p:nvSpPr>
        <p:spPr>
          <a:xfrm>
            <a:off x="2322903" y="1301985"/>
            <a:ext cx="1334697" cy="621792"/>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Tensile test 01000</a:t>
            </a:r>
          </a:p>
        </p:txBody>
      </p:sp>
      <p:sp>
        <p:nvSpPr>
          <p:cNvPr id="13" name="Rounded Rectangle 40">
            <a:extLst>
              <a:ext uri="{FF2B5EF4-FFF2-40B4-BE49-F238E27FC236}">
                <a16:creationId xmlns:a16="http://schemas.microsoft.com/office/drawing/2014/main" id="{B76E5615-9471-4CE9-BEB2-BB0E1E4AA11E}"/>
              </a:ext>
            </a:extLst>
          </p:cNvPr>
          <p:cNvSpPr/>
          <p:nvPr/>
        </p:nvSpPr>
        <p:spPr>
          <a:xfrm>
            <a:off x="2475303" y="1454385"/>
            <a:ext cx="1334697" cy="621792"/>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Tensile test 01001</a:t>
            </a:r>
          </a:p>
        </p:txBody>
      </p:sp>
      <p:sp>
        <p:nvSpPr>
          <p:cNvPr id="14" name="Rounded Rectangle 40">
            <a:extLst>
              <a:ext uri="{FF2B5EF4-FFF2-40B4-BE49-F238E27FC236}">
                <a16:creationId xmlns:a16="http://schemas.microsoft.com/office/drawing/2014/main" id="{D10D6F0C-8D0D-49F2-A33E-FB17A1DD7A7B}"/>
              </a:ext>
            </a:extLst>
          </p:cNvPr>
          <p:cNvSpPr/>
          <p:nvPr/>
        </p:nvSpPr>
        <p:spPr>
          <a:xfrm>
            <a:off x="2627703" y="1606785"/>
            <a:ext cx="1334697" cy="621792"/>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Tensile test 01010</a:t>
            </a:r>
          </a:p>
        </p:txBody>
      </p:sp>
      <p:sp>
        <p:nvSpPr>
          <p:cNvPr id="15" name="Rounded Rectangle 40">
            <a:extLst>
              <a:ext uri="{FF2B5EF4-FFF2-40B4-BE49-F238E27FC236}">
                <a16:creationId xmlns:a16="http://schemas.microsoft.com/office/drawing/2014/main" id="{8EB576D2-7A74-405C-A0B8-C32E56207664}"/>
              </a:ext>
            </a:extLst>
          </p:cNvPr>
          <p:cNvSpPr/>
          <p:nvPr/>
        </p:nvSpPr>
        <p:spPr>
          <a:xfrm>
            <a:off x="2780103" y="1759185"/>
            <a:ext cx="1334697" cy="621792"/>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Tensile test 01011</a:t>
            </a:r>
          </a:p>
        </p:txBody>
      </p:sp>
      <p:sp>
        <p:nvSpPr>
          <p:cNvPr id="16" name="Rounded Rectangle 40">
            <a:extLst>
              <a:ext uri="{FF2B5EF4-FFF2-40B4-BE49-F238E27FC236}">
                <a16:creationId xmlns:a16="http://schemas.microsoft.com/office/drawing/2014/main" id="{4FC0AAFE-E7FF-4109-9114-8B5D21F2FA88}"/>
              </a:ext>
            </a:extLst>
          </p:cNvPr>
          <p:cNvSpPr/>
          <p:nvPr/>
        </p:nvSpPr>
        <p:spPr>
          <a:xfrm>
            <a:off x="2932503" y="1911585"/>
            <a:ext cx="1334697" cy="621792"/>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Tensile test 01100</a:t>
            </a:r>
          </a:p>
        </p:txBody>
      </p:sp>
      <p:sp>
        <p:nvSpPr>
          <p:cNvPr id="17" name="Rounded Rectangle 40">
            <a:extLst>
              <a:ext uri="{FF2B5EF4-FFF2-40B4-BE49-F238E27FC236}">
                <a16:creationId xmlns:a16="http://schemas.microsoft.com/office/drawing/2014/main" id="{4470D2F9-CC55-4FD7-A098-EBE4EAA6DE58}"/>
              </a:ext>
            </a:extLst>
          </p:cNvPr>
          <p:cNvSpPr/>
          <p:nvPr/>
        </p:nvSpPr>
        <p:spPr>
          <a:xfrm>
            <a:off x="3084903" y="2063985"/>
            <a:ext cx="1334697" cy="621792"/>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Tensile test 01101</a:t>
            </a:r>
          </a:p>
        </p:txBody>
      </p:sp>
      <p:sp>
        <p:nvSpPr>
          <p:cNvPr id="18" name="Rounded Rectangle 40">
            <a:extLst>
              <a:ext uri="{FF2B5EF4-FFF2-40B4-BE49-F238E27FC236}">
                <a16:creationId xmlns:a16="http://schemas.microsoft.com/office/drawing/2014/main" id="{454A8FAB-4AB1-47D9-B834-8E3BA5F578A0}"/>
              </a:ext>
            </a:extLst>
          </p:cNvPr>
          <p:cNvSpPr/>
          <p:nvPr/>
        </p:nvSpPr>
        <p:spPr>
          <a:xfrm>
            <a:off x="3220714" y="2228577"/>
            <a:ext cx="1334697" cy="621792"/>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Tensile test 01110</a:t>
            </a:r>
          </a:p>
        </p:txBody>
      </p:sp>
      <p:sp>
        <p:nvSpPr>
          <p:cNvPr id="19" name="Rounded Rectangle 40">
            <a:extLst>
              <a:ext uri="{FF2B5EF4-FFF2-40B4-BE49-F238E27FC236}">
                <a16:creationId xmlns:a16="http://schemas.microsoft.com/office/drawing/2014/main" id="{BA0D1116-AEFA-4C1F-BD35-46A044234BAE}"/>
              </a:ext>
            </a:extLst>
          </p:cNvPr>
          <p:cNvSpPr/>
          <p:nvPr/>
        </p:nvSpPr>
        <p:spPr>
          <a:xfrm>
            <a:off x="3389703" y="2368785"/>
            <a:ext cx="1334697" cy="621792"/>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Tensile test 01111</a:t>
            </a:r>
          </a:p>
        </p:txBody>
      </p:sp>
      <p:sp>
        <p:nvSpPr>
          <p:cNvPr id="36" name="Rounded Rectangle 64">
            <a:extLst>
              <a:ext uri="{FF2B5EF4-FFF2-40B4-BE49-F238E27FC236}">
                <a16:creationId xmlns:a16="http://schemas.microsoft.com/office/drawing/2014/main" id="{60E7B4E4-4072-4D96-A02A-7B2841A97E4A}"/>
              </a:ext>
            </a:extLst>
          </p:cNvPr>
          <p:cNvSpPr/>
          <p:nvPr/>
        </p:nvSpPr>
        <p:spPr>
          <a:xfrm>
            <a:off x="3810000" y="3398032"/>
            <a:ext cx="1709486" cy="926592"/>
          </a:xfrm>
          <a:prstGeom prst="round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Analysis of Factorial Design</a:t>
            </a:r>
          </a:p>
        </p:txBody>
      </p:sp>
      <p:sp>
        <p:nvSpPr>
          <p:cNvPr id="37" name="Rounded Rectangle 40">
            <a:extLst>
              <a:ext uri="{FF2B5EF4-FFF2-40B4-BE49-F238E27FC236}">
                <a16:creationId xmlns:a16="http://schemas.microsoft.com/office/drawing/2014/main" id="{E5C75250-DC35-4D59-8577-429798A33AC4}"/>
              </a:ext>
            </a:extLst>
          </p:cNvPr>
          <p:cNvSpPr/>
          <p:nvPr/>
        </p:nvSpPr>
        <p:spPr>
          <a:xfrm>
            <a:off x="4057051" y="4679242"/>
            <a:ext cx="1334697" cy="621792"/>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Effect Factors</a:t>
            </a:r>
          </a:p>
        </p:txBody>
      </p:sp>
      <p:sp>
        <p:nvSpPr>
          <p:cNvPr id="38" name="Rounded Rectangle 8">
            <a:extLst>
              <a:ext uri="{FF2B5EF4-FFF2-40B4-BE49-F238E27FC236}">
                <a16:creationId xmlns:a16="http://schemas.microsoft.com/office/drawing/2014/main" id="{72E8A05E-65E6-4BC4-B34B-25F49B640E55}"/>
              </a:ext>
            </a:extLst>
          </p:cNvPr>
          <p:cNvSpPr/>
          <p:nvPr/>
        </p:nvSpPr>
        <p:spPr>
          <a:xfrm>
            <a:off x="9438538" y="211012"/>
            <a:ext cx="2440860" cy="613621"/>
          </a:xfrm>
          <a:prstGeom prst="roundRect">
            <a:avLst/>
          </a:prstGeom>
          <a:solidFill>
            <a:srgbClr val="ADAFBD"/>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Analysis of Factorial Design</a:t>
            </a:r>
          </a:p>
        </p:txBody>
      </p:sp>
      <p:sp>
        <p:nvSpPr>
          <p:cNvPr id="40" name="TextBox 39">
            <a:extLst>
              <a:ext uri="{FF2B5EF4-FFF2-40B4-BE49-F238E27FC236}">
                <a16:creationId xmlns:a16="http://schemas.microsoft.com/office/drawing/2014/main" id="{64C8157F-FAFD-4D98-9FE9-B7C6BB42AAF0}"/>
              </a:ext>
            </a:extLst>
          </p:cNvPr>
          <p:cNvSpPr txBox="1"/>
          <p:nvPr/>
        </p:nvSpPr>
        <p:spPr>
          <a:xfrm>
            <a:off x="9110444" y="1556966"/>
            <a:ext cx="1610686" cy="923330"/>
          </a:xfrm>
          <a:prstGeom prst="rect">
            <a:avLst/>
          </a:prstGeom>
          <a:noFill/>
        </p:spPr>
        <p:txBody>
          <a:bodyPr wrap="square" rtlCol="0">
            <a:spAutoFit/>
          </a:bodyPr>
          <a:lstStyle/>
          <a:p>
            <a:r>
              <a:rPr lang="en-US" dirty="0"/>
              <a:t>These data are not in this experiment.</a:t>
            </a:r>
          </a:p>
        </p:txBody>
      </p:sp>
      <p:sp>
        <p:nvSpPr>
          <p:cNvPr id="20" name="Rounded Rectangle 40">
            <a:extLst>
              <a:ext uri="{FF2B5EF4-FFF2-40B4-BE49-F238E27FC236}">
                <a16:creationId xmlns:a16="http://schemas.microsoft.com/office/drawing/2014/main" id="{7ADB744C-DE8E-4DD8-8092-4788E9B0447F}"/>
              </a:ext>
            </a:extLst>
          </p:cNvPr>
          <p:cNvSpPr/>
          <p:nvPr/>
        </p:nvSpPr>
        <p:spPr>
          <a:xfrm>
            <a:off x="4163862" y="1301985"/>
            <a:ext cx="1334697" cy="621792"/>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Tensile test 10000</a:t>
            </a:r>
          </a:p>
        </p:txBody>
      </p:sp>
      <p:sp>
        <p:nvSpPr>
          <p:cNvPr id="21" name="Rounded Rectangle 40">
            <a:extLst>
              <a:ext uri="{FF2B5EF4-FFF2-40B4-BE49-F238E27FC236}">
                <a16:creationId xmlns:a16="http://schemas.microsoft.com/office/drawing/2014/main" id="{3FB6937A-5835-4DCA-BB67-D4F10C3ACEBC}"/>
              </a:ext>
            </a:extLst>
          </p:cNvPr>
          <p:cNvSpPr/>
          <p:nvPr/>
        </p:nvSpPr>
        <p:spPr>
          <a:xfrm>
            <a:off x="4316262" y="1454385"/>
            <a:ext cx="1334697" cy="621792"/>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Tensile test 10001</a:t>
            </a:r>
          </a:p>
        </p:txBody>
      </p:sp>
      <p:sp>
        <p:nvSpPr>
          <p:cNvPr id="22" name="Rounded Rectangle 40">
            <a:extLst>
              <a:ext uri="{FF2B5EF4-FFF2-40B4-BE49-F238E27FC236}">
                <a16:creationId xmlns:a16="http://schemas.microsoft.com/office/drawing/2014/main" id="{4E2C073A-D7E8-4F3B-983F-425596AA4A29}"/>
              </a:ext>
            </a:extLst>
          </p:cNvPr>
          <p:cNvSpPr/>
          <p:nvPr/>
        </p:nvSpPr>
        <p:spPr>
          <a:xfrm>
            <a:off x="4468662" y="1606785"/>
            <a:ext cx="1334697" cy="621792"/>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Tensile test 10010</a:t>
            </a:r>
          </a:p>
        </p:txBody>
      </p:sp>
      <p:sp>
        <p:nvSpPr>
          <p:cNvPr id="23" name="Rounded Rectangle 40">
            <a:extLst>
              <a:ext uri="{FF2B5EF4-FFF2-40B4-BE49-F238E27FC236}">
                <a16:creationId xmlns:a16="http://schemas.microsoft.com/office/drawing/2014/main" id="{8FDFD6CE-6ACF-40DB-9B4E-E14EEB7E575A}"/>
              </a:ext>
            </a:extLst>
          </p:cNvPr>
          <p:cNvSpPr/>
          <p:nvPr/>
        </p:nvSpPr>
        <p:spPr>
          <a:xfrm>
            <a:off x="4621062" y="1759185"/>
            <a:ext cx="1334697" cy="621792"/>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Tensile test 10011</a:t>
            </a:r>
          </a:p>
        </p:txBody>
      </p:sp>
      <p:sp>
        <p:nvSpPr>
          <p:cNvPr id="24" name="Rounded Rectangle 40">
            <a:extLst>
              <a:ext uri="{FF2B5EF4-FFF2-40B4-BE49-F238E27FC236}">
                <a16:creationId xmlns:a16="http://schemas.microsoft.com/office/drawing/2014/main" id="{7265CD88-5085-44D1-BBE1-9EEFB4E31345}"/>
              </a:ext>
            </a:extLst>
          </p:cNvPr>
          <p:cNvSpPr/>
          <p:nvPr/>
        </p:nvSpPr>
        <p:spPr>
          <a:xfrm>
            <a:off x="4773462" y="1911585"/>
            <a:ext cx="1334697" cy="621792"/>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Tensile test 10100</a:t>
            </a:r>
          </a:p>
        </p:txBody>
      </p:sp>
      <p:sp>
        <p:nvSpPr>
          <p:cNvPr id="25" name="Rounded Rectangle 40">
            <a:extLst>
              <a:ext uri="{FF2B5EF4-FFF2-40B4-BE49-F238E27FC236}">
                <a16:creationId xmlns:a16="http://schemas.microsoft.com/office/drawing/2014/main" id="{DB12FD84-D8D2-4F7E-89BE-5DCECC57C721}"/>
              </a:ext>
            </a:extLst>
          </p:cNvPr>
          <p:cNvSpPr/>
          <p:nvPr/>
        </p:nvSpPr>
        <p:spPr>
          <a:xfrm>
            <a:off x="4925862" y="2063985"/>
            <a:ext cx="1334697" cy="621792"/>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Tensile test 10101</a:t>
            </a:r>
          </a:p>
        </p:txBody>
      </p:sp>
      <p:sp>
        <p:nvSpPr>
          <p:cNvPr id="26" name="Rounded Rectangle 40">
            <a:extLst>
              <a:ext uri="{FF2B5EF4-FFF2-40B4-BE49-F238E27FC236}">
                <a16:creationId xmlns:a16="http://schemas.microsoft.com/office/drawing/2014/main" id="{AA762F1F-1B05-44C0-865A-9AE21C533C64}"/>
              </a:ext>
            </a:extLst>
          </p:cNvPr>
          <p:cNvSpPr/>
          <p:nvPr/>
        </p:nvSpPr>
        <p:spPr>
          <a:xfrm>
            <a:off x="5078262" y="2216385"/>
            <a:ext cx="1334697" cy="621792"/>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Tensile test 10110</a:t>
            </a:r>
          </a:p>
        </p:txBody>
      </p:sp>
      <p:sp>
        <p:nvSpPr>
          <p:cNvPr id="27" name="Rounded Rectangle 40">
            <a:extLst>
              <a:ext uri="{FF2B5EF4-FFF2-40B4-BE49-F238E27FC236}">
                <a16:creationId xmlns:a16="http://schemas.microsoft.com/office/drawing/2014/main" id="{D849A1C4-AA66-483D-B391-7AA124AFDE7C}"/>
              </a:ext>
            </a:extLst>
          </p:cNvPr>
          <p:cNvSpPr/>
          <p:nvPr/>
        </p:nvSpPr>
        <p:spPr>
          <a:xfrm>
            <a:off x="5230662" y="2368785"/>
            <a:ext cx="1334697" cy="621792"/>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Tensile test 10111</a:t>
            </a:r>
          </a:p>
        </p:txBody>
      </p:sp>
      <p:sp>
        <p:nvSpPr>
          <p:cNvPr id="28" name="Rounded Rectangle 40">
            <a:extLst>
              <a:ext uri="{FF2B5EF4-FFF2-40B4-BE49-F238E27FC236}">
                <a16:creationId xmlns:a16="http://schemas.microsoft.com/office/drawing/2014/main" id="{4574BD58-BEAF-40F9-9C04-3EF38E7D457B}"/>
              </a:ext>
            </a:extLst>
          </p:cNvPr>
          <p:cNvSpPr/>
          <p:nvPr/>
        </p:nvSpPr>
        <p:spPr>
          <a:xfrm>
            <a:off x="5971565" y="1301985"/>
            <a:ext cx="1334697" cy="621792"/>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Tensile test 11000</a:t>
            </a:r>
          </a:p>
        </p:txBody>
      </p:sp>
      <p:sp>
        <p:nvSpPr>
          <p:cNvPr id="29" name="Rounded Rectangle 40">
            <a:extLst>
              <a:ext uri="{FF2B5EF4-FFF2-40B4-BE49-F238E27FC236}">
                <a16:creationId xmlns:a16="http://schemas.microsoft.com/office/drawing/2014/main" id="{01F244E4-362B-437A-9B0D-BBB21777C378}"/>
              </a:ext>
            </a:extLst>
          </p:cNvPr>
          <p:cNvSpPr/>
          <p:nvPr/>
        </p:nvSpPr>
        <p:spPr>
          <a:xfrm>
            <a:off x="6123965" y="1454385"/>
            <a:ext cx="1334697" cy="621792"/>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Tensile test 11001</a:t>
            </a:r>
          </a:p>
        </p:txBody>
      </p:sp>
      <p:sp>
        <p:nvSpPr>
          <p:cNvPr id="30" name="Rounded Rectangle 40">
            <a:extLst>
              <a:ext uri="{FF2B5EF4-FFF2-40B4-BE49-F238E27FC236}">
                <a16:creationId xmlns:a16="http://schemas.microsoft.com/office/drawing/2014/main" id="{5026ADBC-AF74-4AD3-BC23-79C455E9741A}"/>
              </a:ext>
            </a:extLst>
          </p:cNvPr>
          <p:cNvSpPr/>
          <p:nvPr/>
        </p:nvSpPr>
        <p:spPr>
          <a:xfrm>
            <a:off x="6276365" y="1606785"/>
            <a:ext cx="1334697" cy="621792"/>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Tensile test 11010</a:t>
            </a:r>
          </a:p>
        </p:txBody>
      </p:sp>
      <p:sp>
        <p:nvSpPr>
          <p:cNvPr id="31" name="Rounded Rectangle 40">
            <a:extLst>
              <a:ext uri="{FF2B5EF4-FFF2-40B4-BE49-F238E27FC236}">
                <a16:creationId xmlns:a16="http://schemas.microsoft.com/office/drawing/2014/main" id="{4AF7D1DD-C042-43AB-8181-CF39CF76AFCC}"/>
              </a:ext>
            </a:extLst>
          </p:cNvPr>
          <p:cNvSpPr/>
          <p:nvPr/>
        </p:nvSpPr>
        <p:spPr>
          <a:xfrm>
            <a:off x="6428765" y="1759185"/>
            <a:ext cx="1334697" cy="621792"/>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Tensile test 11011</a:t>
            </a:r>
          </a:p>
        </p:txBody>
      </p:sp>
      <p:sp>
        <p:nvSpPr>
          <p:cNvPr id="32" name="Rounded Rectangle 40">
            <a:extLst>
              <a:ext uri="{FF2B5EF4-FFF2-40B4-BE49-F238E27FC236}">
                <a16:creationId xmlns:a16="http://schemas.microsoft.com/office/drawing/2014/main" id="{5D88D8FC-049D-4B6A-B332-59671204C8E1}"/>
              </a:ext>
            </a:extLst>
          </p:cNvPr>
          <p:cNvSpPr/>
          <p:nvPr/>
        </p:nvSpPr>
        <p:spPr>
          <a:xfrm>
            <a:off x="6581165" y="1911585"/>
            <a:ext cx="1334697" cy="621792"/>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Tensile test 11100</a:t>
            </a:r>
          </a:p>
        </p:txBody>
      </p:sp>
      <p:sp>
        <p:nvSpPr>
          <p:cNvPr id="33" name="Rounded Rectangle 40">
            <a:extLst>
              <a:ext uri="{FF2B5EF4-FFF2-40B4-BE49-F238E27FC236}">
                <a16:creationId xmlns:a16="http://schemas.microsoft.com/office/drawing/2014/main" id="{0E7957D8-66E4-423C-B357-1BEA2F59BA07}"/>
              </a:ext>
            </a:extLst>
          </p:cNvPr>
          <p:cNvSpPr/>
          <p:nvPr/>
        </p:nvSpPr>
        <p:spPr>
          <a:xfrm>
            <a:off x="6733565" y="2063985"/>
            <a:ext cx="1334697" cy="621792"/>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Tensile test 11101</a:t>
            </a:r>
          </a:p>
        </p:txBody>
      </p:sp>
      <p:sp>
        <p:nvSpPr>
          <p:cNvPr id="34" name="Rounded Rectangle 40">
            <a:extLst>
              <a:ext uri="{FF2B5EF4-FFF2-40B4-BE49-F238E27FC236}">
                <a16:creationId xmlns:a16="http://schemas.microsoft.com/office/drawing/2014/main" id="{919EA032-F319-4F76-900E-C913CA8245C7}"/>
              </a:ext>
            </a:extLst>
          </p:cNvPr>
          <p:cNvSpPr/>
          <p:nvPr/>
        </p:nvSpPr>
        <p:spPr>
          <a:xfrm>
            <a:off x="6885965" y="2216385"/>
            <a:ext cx="1334697" cy="621792"/>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Tensile test 11110</a:t>
            </a:r>
          </a:p>
        </p:txBody>
      </p:sp>
      <p:sp>
        <p:nvSpPr>
          <p:cNvPr id="35" name="Rounded Rectangle 40">
            <a:extLst>
              <a:ext uri="{FF2B5EF4-FFF2-40B4-BE49-F238E27FC236}">
                <a16:creationId xmlns:a16="http://schemas.microsoft.com/office/drawing/2014/main" id="{7CC105CE-3B57-4594-AABE-ECB82FE949FC}"/>
              </a:ext>
            </a:extLst>
          </p:cNvPr>
          <p:cNvSpPr/>
          <p:nvPr/>
        </p:nvSpPr>
        <p:spPr>
          <a:xfrm>
            <a:off x="7038365" y="2368785"/>
            <a:ext cx="1334697" cy="621792"/>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Tensile test 11111</a:t>
            </a:r>
          </a:p>
        </p:txBody>
      </p:sp>
      <p:cxnSp>
        <p:nvCxnSpPr>
          <p:cNvPr id="42" name="Straight Arrow Connector 41">
            <a:extLst>
              <a:ext uri="{FF2B5EF4-FFF2-40B4-BE49-F238E27FC236}">
                <a16:creationId xmlns:a16="http://schemas.microsoft.com/office/drawing/2014/main" id="{7BBD4949-C70D-4520-95F6-C3BC6774895B}"/>
              </a:ext>
            </a:extLst>
          </p:cNvPr>
          <p:cNvCxnSpPr>
            <a:stCxn id="11" idx="2"/>
            <a:endCxn id="36" idx="0"/>
          </p:cNvCxnSpPr>
          <p:nvPr/>
        </p:nvCxnSpPr>
        <p:spPr>
          <a:xfrm>
            <a:off x="2228252" y="2990577"/>
            <a:ext cx="2436491" cy="4074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47F422E5-72AF-4841-A349-4153AD8809EA}"/>
              </a:ext>
            </a:extLst>
          </p:cNvPr>
          <p:cNvCxnSpPr>
            <a:stCxn id="19" idx="2"/>
            <a:endCxn id="36" idx="0"/>
          </p:cNvCxnSpPr>
          <p:nvPr/>
        </p:nvCxnSpPr>
        <p:spPr>
          <a:xfrm>
            <a:off x="4057052" y="2990577"/>
            <a:ext cx="607691" cy="4074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C74529FA-C955-4A1A-AE06-C1036CE34B55}"/>
              </a:ext>
            </a:extLst>
          </p:cNvPr>
          <p:cNvCxnSpPr>
            <a:stCxn id="27" idx="2"/>
            <a:endCxn id="36" idx="0"/>
          </p:cNvCxnSpPr>
          <p:nvPr/>
        </p:nvCxnSpPr>
        <p:spPr>
          <a:xfrm flipH="1">
            <a:off x="4664743" y="2990577"/>
            <a:ext cx="1233268" cy="4074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C2936BFA-C7F7-4B9C-8E7B-ECE3BF1DA217}"/>
              </a:ext>
            </a:extLst>
          </p:cNvPr>
          <p:cNvCxnSpPr>
            <a:stCxn id="35" idx="2"/>
            <a:endCxn id="36" idx="0"/>
          </p:cNvCxnSpPr>
          <p:nvPr/>
        </p:nvCxnSpPr>
        <p:spPr>
          <a:xfrm flipH="1">
            <a:off x="4664743" y="2990577"/>
            <a:ext cx="3040971" cy="4074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922A99D7-0523-4AAC-89BA-70EE890D27C6}"/>
              </a:ext>
            </a:extLst>
          </p:cNvPr>
          <p:cNvCxnSpPr>
            <a:stCxn id="36" idx="2"/>
            <a:endCxn id="37" idx="0"/>
          </p:cNvCxnSpPr>
          <p:nvPr/>
        </p:nvCxnSpPr>
        <p:spPr>
          <a:xfrm>
            <a:off x="4664743" y="4324624"/>
            <a:ext cx="59657" cy="3546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92496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EBD69-D41B-487D-93F3-E54E6FD5C828}"/>
              </a:ext>
            </a:extLst>
          </p:cNvPr>
          <p:cNvSpPr>
            <a:spLocks noGrp="1"/>
          </p:cNvSpPr>
          <p:nvPr>
            <p:ph type="title"/>
          </p:nvPr>
        </p:nvSpPr>
        <p:spPr>
          <a:xfrm>
            <a:off x="0" y="0"/>
            <a:ext cx="10515600" cy="1325563"/>
          </a:xfrm>
        </p:spPr>
        <p:txBody>
          <a:bodyPr/>
          <a:lstStyle/>
          <a:p>
            <a:r>
              <a:rPr lang="en-US" dirty="0"/>
              <a:t>Inventory I</a:t>
            </a:r>
          </a:p>
        </p:txBody>
      </p:sp>
      <p:sp>
        <p:nvSpPr>
          <p:cNvPr id="78" name="Rounded Rectangle 17">
            <a:extLst>
              <a:ext uri="{FF2B5EF4-FFF2-40B4-BE49-F238E27FC236}">
                <a16:creationId xmlns:a16="http://schemas.microsoft.com/office/drawing/2014/main" id="{A4FB1473-A32F-4FE8-945F-48B9900D39D1}"/>
              </a:ext>
            </a:extLst>
          </p:cNvPr>
          <p:cNvSpPr/>
          <p:nvPr/>
        </p:nvSpPr>
        <p:spPr>
          <a:xfrm>
            <a:off x="2469667" y="1325563"/>
            <a:ext cx="1617688" cy="850918"/>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Vulcanizing fluid 760 (cement)</a:t>
            </a:r>
          </a:p>
        </p:txBody>
      </p:sp>
      <p:sp>
        <p:nvSpPr>
          <p:cNvPr id="79" name="Rounded Rectangle 17">
            <a:extLst>
              <a:ext uri="{FF2B5EF4-FFF2-40B4-BE49-F238E27FC236}">
                <a16:creationId xmlns:a16="http://schemas.microsoft.com/office/drawing/2014/main" id="{4B88865F-8BCF-480F-8E74-66E90CC77913}"/>
              </a:ext>
            </a:extLst>
          </p:cNvPr>
          <p:cNvSpPr/>
          <p:nvPr/>
        </p:nvSpPr>
        <p:spPr>
          <a:xfrm>
            <a:off x="2469667" y="2305062"/>
            <a:ext cx="1617688" cy="850918"/>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Cushion Gum</a:t>
            </a:r>
          </a:p>
        </p:txBody>
      </p:sp>
      <p:sp>
        <p:nvSpPr>
          <p:cNvPr id="80" name="Rounded Rectangle 6">
            <a:extLst>
              <a:ext uri="{FF2B5EF4-FFF2-40B4-BE49-F238E27FC236}">
                <a16:creationId xmlns:a16="http://schemas.microsoft.com/office/drawing/2014/main" id="{3BD8525A-C0DA-4E33-8D50-AF2C247755B0}"/>
              </a:ext>
            </a:extLst>
          </p:cNvPr>
          <p:cNvSpPr/>
          <p:nvPr/>
        </p:nvSpPr>
        <p:spPr>
          <a:xfrm>
            <a:off x="9563285" y="240706"/>
            <a:ext cx="2309456" cy="621792"/>
          </a:xfrm>
          <a:prstGeom prst="roundRect">
            <a:avLst/>
          </a:prstGeom>
          <a:solidFill>
            <a:srgbClr val="E5E6E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Rubber Formulation Ingredients</a:t>
            </a:r>
          </a:p>
        </p:txBody>
      </p:sp>
      <p:sp>
        <p:nvSpPr>
          <p:cNvPr id="81" name="Rounded Rectangle 40">
            <a:extLst>
              <a:ext uri="{FF2B5EF4-FFF2-40B4-BE49-F238E27FC236}">
                <a16:creationId xmlns:a16="http://schemas.microsoft.com/office/drawing/2014/main" id="{FFB5BCC8-8FDB-43F1-8539-3B251CC6B858}"/>
              </a:ext>
            </a:extLst>
          </p:cNvPr>
          <p:cNvSpPr/>
          <p:nvPr/>
        </p:nvSpPr>
        <p:spPr>
          <a:xfrm>
            <a:off x="647548" y="3228430"/>
            <a:ext cx="1232859" cy="613621"/>
          </a:xfrm>
          <a:prstGeom prst="roundRect">
            <a:avLst/>
          </a:prstGeom>
          <a:solidFill>
            <a:srgbClr val="275497"/>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Stearic acid</a:t>
            </a:r>
          </a:p>
        </p:txBody>
      </p:sp>
      <p:sp>
        <p:nvSpPr>
          <p:cNvPr id="82" name="Rounded Rectangle 17">
            <a:extLst>
              <a:ext uri="{FF2B5EF4-FFF2-40B4-BE49-F238E27FC236}">
                <a16:creationId xmlns:a16="http://schemas.microsoft.com/office/drawing/2014/main" id="{CA7D6F37-F9E2-4A15-ABED-7542580182BF}"/>
              </a:ext>
            </a:extLst>
          </p:cNvPr>
          <p:cNvSpPr/>
          <p:nvPr/>
        </p:nvSpPr>
        <p:spPr>
          <a:xfrm>
            <a:off x="455134" y="2314280"/>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Carbon black N330</a:t>
            </a:r>
          </a:p>
        </p:txBody>
      </p:sp>
      <p:sp>
        <p:nvSpPr>
          <p:cNvPr id="83" name="Rounded Rectangle 17">
            <a:extLst>
              <a:ext uri="{FF2B5EF4-FFF2-40B4-BE49-F238E27FC236}">
                <a16:creationId xmlns:a16="http://schemas.microsoft.com/office/drawing/2014/main" id="{ACECC661-9C01-4F69-BF6F-792A33859BB2}"/>
              </a:ext>
            </a:extLst>
          </p:cNvPr>
          <p:cNvSpPr/>
          <p:nvPr/>
        </p:nvSpPr>
        <p:spPr>
          <a:xfrm>
            <a:off x="455134" y="1395270"/>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High-cis polybutadiene</a:t>
            </a:r>
          </a:p>
        </p:txBody>
      </p:sp>
      <p:sp>
        <p:nvSpPr>
          <p:cNvPr id="84" name="Rounded Rectangle 40">
            <a:extLst>
              <a:ext uri="{FF2B5EF4-FFF2-40B4-BE49-F238E27FC236}">
                <a16:creationId xmlns:a16="http://schemas.microsoft.com/office/drawing/2014/main" id="{BBC9D93D-746C-4EFB-83DD-571D1B450342}"/>
              </a:ext>
            </a:extLst>
          </p:cNvPr>
          <p:cNvSpPr/>
          <p:nvPr/>
        </p:nvSpPr>
        <p:spPr>
          <a:xfrm>
            <a:off x="647548" y="4021696"/>
            <a:ext cx="1232859" cy="613621"/>
          </a:xfrm>
          <a:prstGeom prst="roundRect">
            <a:avLst/>
          </a:prstGeom>
          <a:solidFill>
            <a:srgbClr val="275497"/>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Zinc oxide</a:t>
            </a:r>
          </a:p>
        </p:txBody>
      </p:sp>
      <p:sp>
        <p:nvSpPr>
          <p:cNvPr id="85" name="Rounded Rectangle 40">
            <a:extLst>
              <a:ext uri="{FF2B5EF4-FFF2-40B4-BE49-F238E27FC236}">
                <a16:creationId xmlns:a16="http://schemas.microsoft.com/office/drawing/2014/main" id="{0AD408F6-2765-40A0-BA89-25685C4936C1}"/>
              </a:ext>
            </a:extLst>
          </p:cNvPr>
          <p:cNvSpPr/>
          <p:nvPr/>
        </p:nvSpPr>
        <p:spPr>
          <a:xfrm>
            <a:off x="647548" y="4775889"/>
            <a:ext cx="1232859" cy="613621"/>
          </a:xfrm>
          <a:prstGeom prst="roundRect">
            <a:avLst/>
          </a:prstGeom>
          <a:solidFill>
            <a:srgbClr val="275497"/>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BHT</a:t>
            </a:r>
          </a:p>
        </p:txBody>
      </p:sp>
      <p:sp>
        <p:nvSpPr>
          <p:cNvPr id="86" name="Rounded Rectangle 40">
            <a:extLst>
              <a:ext uri="{FF2B5EF4-FFF2-40B4-BE49-F238E27FC236}">
                <a16:creationId xmlns:a16="http://schemas.microsoft.com/office/drawing/2014/main" id="{CEB1C13C-AEE3-4956-B201-F3DA9C1E1AD9}"/>
              </a:ext>
            </a:extLst>
          </p:cNvPr>
          <p:cNvSpPr/>
          <p:nvPr/>
        </p:nvSpPr>
        <p:spPr>
          <a:xfrm>
            <a:off x="5044573" y="1434115"/>
            <a:ext cx="1232859" cy="613621"/>
          </a:xfrm>
          <a:prstGeom prst="roundRect">
            <a:avLst/>
          </a:prstGeom>
          <a:solidFill>
            <a:srgbClr val="275497"/>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TBBS</a:t>
            </a:r>
          </a:p>
        </p:txBody>
      </p:sp>
      <p:sp>
        <p:nvSpPr>
          <p:cNvPr id="87" name="Rounded Rectangle 40">
            <a:extLst>
              <a:ext uri="{FF2B5EF4-FFF2-40B4-BE49-F238E27FC236}">
                <a16:creationId xmlns:a16="http://schemas.microsoft.com/office/drawing/2014/main" id="{DCD7565A-FA9F-4885-8FF9-19A995F97CD9}"/>
              </a:ext>
            </a:extLst>
          </p:cNvPr>
          <p:cNvSpPr/>
          <p:nvPr/>
        </p:nvSpPr>
        <p:spPr>
          <a:xfrm>
            <a:off x="5044572" y="2135238"/>
            <a:ext cx="1232859" cy="613621"/>
          </a:xfrm>
          <a:prstGeom prst="roundRect">
            <a:avLst/>
          </a:prstGeom>
          <a:solidFill>
            <a:srgbClr val="275497"/>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sulfur</a:t>
            </a:r>
          </a:p>
        </p:txBody>
      </p:sp>
      <p:sp>
        <p:nvSpPr>
          <p:cNvPr id="88" name="Rounded Rectangle 40">
            <a:extLst>
              <a:ext uri="{FF2B5EF4-FFF2-40B4-BE49-F238E27FC236}">
                <a16:creationId xmlns:a16="http://schemas.microsoft.com/office/drawing/2014/main" id="{E3E670C9-A017-41CC-84EE-B27BEE5779A1}"/>
              </a:ext>
            </a:extLst>
          </p:cNvPr>
          <p:cNvSpPr/>
          <p:nvPr/>
        </p:nvSpPr>
        <p:spPr>
          <a:xfrm>
            <a:off x="2662081" y="3284561"/>
            <a:ext cx="1232859" cy="613621"/>
          </a:xfrm>
          <a:prstGeom prst="roundRect">
            <a:avLst/>
          </a:prstGeom>
          <a:solidFill>
            <a:srgbClr val="275497"/>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toluene</a:t>
            </a:r>
          </a:p>
        </p:txBody>
      </p:sp>
      <p:sp>
        <p:nvSpPr>
          <p:cNvPr id="89" name="Rounded Rectangle 17">
            <a:extLst>
              <a:ext uri="{FF2B5EF4-FFF2-40B4-BE49-F238E27FC236}">
                <a16:creationId xmlns:a16="http://schemas.microsoft.com/office/drawing/2014/main" id="{54756C44-3071-4430-BC48-977B3B81FF55}"/>
              </a:ext>
            </a:extLst>
          </p:cNvPr>
          <p:cNvSpPr/>
          <p:nvPr/>
        </p:nvSpPr>
        <p:spPr>
          <a:xfrm>
            <a:off x="7074169" y="4039191"/>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F3 masterbatch</a:t>
            </a:r>
          </a:p>
        </p:txBody>
      </p:sp>
      <p:sp>
        <p:nvSpPr>
          <p:cNvPr id="90" name="Rounded Rectangle 17">
            <a:extLst>
              <a:ext uri="{FF2B5EF4-FFF2-40B4-BE49-F238E27FC236}">
                <a16:creationId xmlns:a16="http://schemas.microsoft.com/office/drawing/2014/main" id="{C7309DCE-0E90-4354-97BC-6F7F3D69E7A4}"/>
              </a:ext>
            </a:extLst>
          </p:cNvPr>
          <p:cNvSpPr/>
          <p:nvPr/>
        </p:nvSpPr>
        <p:spPr>
          <a:xfrm>
            <a:off x="7049757" y="1403463"/>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F3 uncured</a:t>
            </a:r>
          </a:p>
        </p:txBody>
      </p:sp>
      <p:sp>
        <p:nvSpPr>
          <p:cNvPr id="91" name="Rounded Rectangle 17">
            <a:extLst>
              <a:ext uri="{FF2B5EF4-FFF2-40B4-BE49-F238E27FC236}">
                <a16:creationId xmlns:a16="http://schemas.microsoft.com/office/drawing/2014/main" id="{7FD75FF5-E567-4E92-A5CE-F25C8CDAD0FA}"/>
              </a:ext>
            </a:extLst>
          </p:cNvPr>
          <p:cNvSpPr/>
          <p:nvPr/>
        </p:nvSpPr>
        <p:spPr>
          <a:xfrm>
            <a:off x="7049757" y="2287715"/>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F3 cured</a:t>
            </a:r>
          </a:p>
        </p:txBody>
      </p:sp>
      <p:sp>
        <p:nvSpPr>
          <p:cNvPr id="92" name="Rounded Rectangle 17">
            <a:extLst>
              <a:ext uri="{FF2B5EF4-FFF2-40B4-BE49-F238E27FC236}">
                <a16:creationId xmlns:a16="http://schemas.microsoft.com/office/drawing/2014/main" id="{CB2C3B73-DFE4-440D-B8D0-E9DC0ECB3EC6}"/>
              </a:ext>
            </a:extLst>
          </p:cNvPr>
          <p:cNvSpPr/>
          <p:nvPr/>
        </p:nvSpPr>
        <p:spPr>
          <a:xfrm>
            <a:off x="7074169" y="3142568"/>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F3 GRP</a:t>
            </a:r>
          </a:p>
        </p:txBody>
      </p:sp>
    </p:spTree>
    <p:extLst>
      <p:ext uri="{BB962C8B-B14F-4D97-AF65-F5344CB8AC3E}">
        <p14:creationId xmlns:p14="http://schemas.microsoft.com/office/powerpoint/2010/main" val="2696601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EBD69-D41B-487D-93F3-E54E6FD5C828}"/>
              </a:ext>
            </a:extLst>
          </p:cNvPr>
          <p:cNvSpPr>
            <a:spLocks noGrp="1"/>
          </p:cNvSpPr>
          <p:nvPr>
            <p:ph type="title"/>
          </p:nvPr>
        </p:nvSpPr>
        <p:spPr>
          <a:xfrm>
            <a:off x="0" y="0"/>
            <a:ext cx="10515600" cy="1325563"/>
          </a:xfrm>
        </p:spPr>
        <p:txBody>
          <a:bodyPr/>
          <a:lstStyle/>
          <a:p>
            <a:r>
              <a:rPr lang="en-US" dirty="0"/>
              <a:t>Inventory II</a:t>
            </a:r>
          </a:p>
        </p:txBody>
      </p:sp>
      <p:sp>
        <p:nvSpPr>
          <p:cNvPr id="41" name="Rounded Rectangle 6">
            <a:extLst>
              <a:ext uri="{FF2B5EF4-FFF2-40B4-BE49-F238E27FC236}">
                <a16:creationId xmlns:a16="http://schemas.microsoft.com/office/drawing/2014/main" id="{0EF573C3-1A82-4E08-ACA1-BD80A8216491}"/>
              </a:ext>
            </a:extLst>
          </p:cNvPr>
          <p:cNvSpPr/>
          <p:nvPr/>
        </p:nvSpPr>
        <p:spPr>
          <a:xfrm>
            <a:off x="9601512" y="249573"/>
            <a:ext cx="2309456" cy="621792"/>
          </a:xfrm>
          <a:prstGeom prst="roundRect">
            <a:avLst/>
          </a:prstGeom>
          <a:solidFill>
            <a:srgbClr val="E5E6E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Recycled Rubbers</a:t>
            </a:r>
          </a:p>
        </p:txBody>
      </p:sp>
      <p:sp>
        <p:nvSpPr>
          <p:cNvPr id="42" name="Rounded Rectangle 17">
            <a:extLst>
              <a:ext uri="{FF2B5EF4-FFF2-40B4-BE49-F238E27FC236}">
                <a16:creationId xmlns:a16="http://schemas.microsoft.com/office/drawing/2014/main" id="{FAEA947E-7032-4D2E-98B6-B8C89AADD18D}"/>
              </a:ext>
            </a:extLst>
          </p:cNvPr>
          <p:cNvSpPr/>
          <p:nvPr/>
        </p:nvSpPr>
        <p:spPr>
          <a:xfrm>
            <a:off x="771239" y="1130411"/>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Recycled rubber 00000</a:t>
            </a:r>
          </a:p>
        </p:txBody>
      </p:sp>
      <p:sp>
        <p:nvSpPr>
          <p:cNvPr id="43" name="Rounded Rectangle 17">
            <a:extLst>
              <a:ext uri="{FF2B5EF4-FFF2-40B4-BE49-F238E27FC236}">
                <a16:creationId xmlns:a16="http://schemas.microsoft.com/office/drawing/2014/main" id="{6D524BA7-0D41-456E-AA15-ADB669F2B64F}"/>
              </a:ext>
            </a:extLst>
          </p:cNvPr>
          <p:cNvSpPr/>
          <p:nvPr/>
        </p:nvSpPr>
        <p:spPr>
          <a:xfrm>
            <a:off x="771239" y="1953930"/>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Recycled rubber 00001</a:t>
            </a:r>
          </a:p>
        </p:txBody>
      </p:sp>
      <p:sp>
        <p:nvSpPr>
          <p:cNvPr id="44" name="Rounded Rectangle 17">
            <a:extLst>
              <a:ext uri="{FF2B5EF4-FFF2-40B4-BE49-F238E27FC236}">
                <a16:creationId xmlns:a16="http://schemas.microsoft.com/office/drawing/2014/main" id="{EC8DDBFC-9F74-4398-AEB1-79F26BCBF328}"/>
              </a:ext>
            </a:extLst>
          </p:cNvPr>
          <p:cNvSpPr/>
          <p:nvPr/>
        </p:nvSpPr>
        <p:spPr>
          <a:xfrm>
            <a:off x="771239" y="2777449"/>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Recycled rubber 00010</a:t>
            </a:r>
          </a:p>
        </p:txBody>
      </p:sp>
      <p:sp>
        <p:nvSpPr>
          <p:cNvPr id="45" name="Rounded Rectangle 17">
            <a:extLst>
              <a:ext uri="{FF2B5EF4-FFF2-40B4-BE49-F238E27FC236}">
                <a16:creationId xmlns:a16="http://schemas.microsoft.com/office/drawing/2014/main" id="{0470EA2C-4113-4396-B006-F7FC87CE1D03}"/>
              </a:ext>
            </a:extLst>
          </p:cNvPr>
          <p:cNvSpPr/>
          <p:nvPr/>
        </p:nvSpPr>
        <p:spPr>
          <a:xfrm>
            <a:off x="771239" y="3600968"/>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Recycled rubber 00011</a:t>
            </a:r>
          </a:p>
        </p:txBody>
      </p:sp>
      <p:sp>
        <p:nvSpPr>
          <p:cNvPr id="46" name="Rounded Rectangle 17">
            <a:extLst>
              <a:ext uri="{FF2B5EF4-FFF2-40B4-BE49-F238E27FC236}">
                <a16:creationId xmlns:a16="http://schemas.microsoft.com/office/drawing/2014/main" id="{4A1558BD-9257-4E54-8FFB-F4069DA8D91C}"/>
              </a:ext>
            </a:extLst>
          </p:cNvPr>
          <p:cNvSpPr/>
          <p:nvPr/>
        </p:nvSpPr>
        <p:spPr>
          <a:xfrm>
            <a:off x="771239" y="4424487"/>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Recycled rubber 00100</a:t>
            </a:r>
          </a:p>
        </p:txBody>
      </p:sp>
      <p:sp>
        <p:nvSpPr>
          <p:cNvPr id="47" name="Rounded Rectangle 17">
            <a:extLst>
              <a:ext uri="{FF2B5EF4-FFF2-40B4-BE49-F238E27FC236}">
                <a16:creationId xmlns:a16="http://schemas.microsoft.com/office/drawing/2014/main" id="{B5735613-6648-4180-99BE-FBD99E8A5E17}"/>
              </a:ext>
            </a:extLst>
          </p:cNvPr>
          <p:cNvSpPr/>
          <p:nvPr/>
        </p:nvSpPr>
        <p:spPr>
          <a:xfrm>
            <a:off x="771239" y="5248006"/>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Recycled rubber 00101</a:t>
            </a:r>
          </a:p>
        </p:txBody>
      </p:sp>
      <p:sp>
        <p:nvSpPr>
          <p:cNvPr id="48" name="Rounded Rectangle 17">
            <a:extLst>
              <a:ext uri="{FF2B5EF4-FFF2-40B4-BE49-F238E27FC236}">
                <a16:creationId xmlns:a16="http://schemas.microsoft.com/office/drawing/2014/main" id="{D866C290-D8D0-4919-A772-4AAAC6F785B2}"/>
              </a:ext>
            </a:extLst>
          </p:cNvPr>
          <p:cNvSpPr/>
          <p:nvPr/>
        </p:nvSpPr>
        <p:spPr>
          <a:xfrm>
            <a:off x="771239" y="6071525"/>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Recycled rubber 00110</a:t>
            </a:r>
          </a:p>
        </p:txBody>
      </p:sp>
      <p:sp>
        <p:nvSpPr>
          <p:cNvPr id="49" name="Rounded Rectangle 17">
            <a:extLst>
              <a:ext uri="{FF2B5EF4-FFF2-40B4-BE49-F238E27FC236}">
                <a16:creationId xmlns:a16="http://schemas.microsoft.com/office/drawing/2014/main" id="{C282905E-FFB1-4430-8762-CD328AE4F8DB}"/>
              </a:ext>
            </a:extLst>
          </p:cNvPr>
          <p:cNvSpPr/>
          <p:nvPr/>
        </p:nvSpPr>
        <p:spPr>
          <a:xfrm>
            <a:off x="2542714" y="1130411"/>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Recycled rubber 00111</a:t>
            </a:r>
          </a:p>
        </p:txBody>
      </p:sp>
      <p:sp>
        <p:nvSpPr>
          <p:cNvPr id="50" name="Rounded Rectangle 17">
            <a:extLst>
              <a:ext uri="{FF2B5EF4-FFF2-40B4-BE49-F238E27FC236}">
                <a16:creationId xmlns:a16="http://schemas.microsoft.com/office/drawing/2014/main" id="{39ACB3CC-0C0D-4DA9-981A-E93C23787DA3}"/>
              </a:ext>
            </a:extLst>
          </p:cNvPr>
          <p:cNvSpPr/>
          <p:nvPr/>
        </p:nvSpPr>
        <p:spPr>
          <a:xfrm>
            <a:off x="2542714" y="1953930"/>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Recycled rubber 01000</a:t>
            </a:r>
          </a:p>
        </p:txBody>
      </p:sp>
      <p:sp>
        <p:nvSpPr>
          <p:cNvPr id="51" name="Rounded Rectangle 17">
            <a:extLst>
              <a:ext uri="{FF2B5EF4-FFF2-40B4-BE49-F238E27FC236}">
                <a16:creationId xmlns:a16="http://schemas.microsoft.com/office/drawing/2014/main" id="{62933D33-E666-42AA-9611-520074854034}"/>
              </a:ext>
            </a:extLst>
          </p:cNvPr>
          <p:cNvSpPr/>
          <p:nvPr/>
        </p:nvSpPr>
        <p:spPr>
          <a:xfrm>
            <a:off x="2542714" y="2777448"/>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Recycled rubber 01001</a:t>
            </a:r>
          </a:p>
        </p:txBody>
      </p:sp>
      <p:sp>
        <p:nvSpPr>
          <p:cNvPr id="52" name="Rounded Rectangle 17">
            <a:extLst>
              <a:ext uri="{FF2B5EF4-FFF2-40B4-BE49-F238E27FC236}">
                <a16:creationId xmlns:a16="http://schemas.microsoft.com/office/drawing/2014/main" id="{AA89DB3F-5BD8-4A6B-BF49-2C1EAC11561A}"/>
              </a:ext>
            </a:extLst>
          </p:cNvPr>
          <p:cNvSpPr/>
          <p:nvPr/>
        </p:nvSpPr>
        <p:spPr>
          <a:xfrm>
            <a:off x="2542714" y="3600966"/>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Recycled rubber 01010</a:t>
            </a:r>
          </a:p>
        </p:txBody>
      </p:sp>
      <p:sp>
        <p:nvSpPr>
          <p:cNvPr id="53" name="Rounded Rectangle 17">
            <a:extLst>
              <a:ext uri="{FF2B5EF4-FFF2-40B4-BE49-F238E27FC236}">
                <a16:creationId xmlns:a16="http://schemas.microsoft.com/office/drawing/2014/main" id="{5C6D3AA1-9539-4EA8-A762-5347212C8474}"/>
              </a:ext>
            </a:extLst>
          </p:cNvPr>
          <p:cNvSpPr/>
          <p:nvPr/>
        </p:nvSpPr>
        <p:spPr>
          <a:xfrm>
            <a:off x="2542714" y="4424484"/>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Recycled rubber 01011</a:t>
            </a:r>
          </a:p>
        </p:txBody>
      </p:sp>
      <p:sp>
        <p:nvSpPr>
          <p:cNvPr id="54" name="Rounded Rectangle 17">
            <a:extLst>
              <a:ext uri="{FF2B5EF4-FFF2-40B4-BE49-F238E27FC236}">
                <a16:creationId xmlns:a16="http://schemas.microsoft.com/office/drawing/2014/main" id="{8BB729E7-1F2F-43FD-834A-E1B1C77565AD}"/>
              </a:ext>
            </a:extLst>
          </p:cNvPr>
          <p:cNvSpPr/>
          <p:nvPr/>
        </p:nvSpPr>
        <p:spPr>
          <a:xfrm>
            <a:off x="2542714" y="5248002"/>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Recycled rubber 01100</a:t>
            </a:r>
          </a:p>
        </p:txBody>
      </p:sp>
      <p:sp>
        <p:nvSpPr>
          <p:cNvPr id="55" name="Rounded Rectangle 17">
            <a:extLst>
              <a:ext uri="{FF2B5EF4-FFF2-40B4-BE49-F238E27FC236}">
                <a16:creationId xmlns:a16="http://schemas.microsoft.com/office/drawing/2014/main" id="{B11E826F-EEE6-4FDE-AA72-BA7F81BA287E}"/>
              </a:ext>
            </a:extLst>
          </p:cNvPr>
          <p:cNvSpPr/>
          <p:nvPr/>
        </p:nvSpPr>
        <p:spPr>
          <a:xfrm>
            <a:off x="2542714" y="6071525"/>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Recycled rubber 01101</a:t>
            </a:r>
          </a:p>
        </p:txBody>
      </p:sp>
      <p:sp>
        <p:nvSpPr>
          <p:cNvPr id="56" name="Rounded Rectangle 17">
            <a:extLst>
              <a:ext uri="{FF2B5EF4-FFF2-40B4-BE49-F238E27FC236}">
                <a16:creationId xmlns:a16="http://schemas.microsoft.com/office/drawing/2014/main" id="{85BA32F8-9E2A-4AAE-A0A4-DDC82DCFB899}"/>
              </a:ext>
            </a:extLst>
          </p:cNvPr>
          <p:cNvSpPr/>
          <p:nvPr/>
        </p:nvSpPr>
        <p:spPr>
          <a:xfrm>
            <a:off x="4314189" y="1130411"/>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Recycled rubber 01110</a:t>
            </a:r>
          </a:p>
        </p:txBody>
      </p:sp>
      <p:sp>
        <p:nvSpPr>
          <p:cNvPr id="57" name="Rounded Rectangle 17">
            <a:extLst>
              <a:ext uri="{FF2B5EF4-FFF2-40B4-BE49-F238E27FC236}">
                <a16:creationId xmlns:a16="http://schemas.microsoft.com/office/drawing/2014/main" id="{56031848-2C29-485E-8CEA-3B52F14BC73D}"/>
              </a:ext>
            </a:extLst>
          </p:cNvPr>
          <p:cNvSpPr/>
          <p:nvPr/>
        </p:nvSpPr>
        <p:spPr>
          <a:xfrm>
            <a:off x="4314189" y="1953930"/>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Recycled rubber 01111</a:t>
            </a:r>
          </a:p>
        </p:txBody>
      </p:sp>
      <p:sp>
        <p:nvSpPr>
          <p:cNvPr id="58" name="Rounded Rectangle 17">
            <a:extLst>
              <a:ext uri="{FF2B5EF4-FFF2-40B4-BE49-F238E27FC236}">
                <a16:creationId xmlns:a16="http://schemas.microsoft.com/office/drawing/2014/main" id="{B2F6394B-1950-4F09-B533-ADFEF092C9B3}"/>
              </a:ext>
            </a:extLst>
          </p:cNvPr>
          <p:cNvSpPr/>
          <p:nvPr/>
        </p:nvSpPr>
        <p:spPr>
          <a:xfrm>
            <a:off x="4314189" y="2778140"/>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Recycled rubber 10000</a:t>
            </a:r>
          </a:p>
        </p:txBody>
      </p:sp>
      <p:sp>
        <p:nvSpPr>
          <p:cNvPr id="59" name="Rounded Rectangle 17">
            <a:extLst>
              <a:ext uri="{FF2B5EF4-FFF2-40B4-BE49-F238E27FC236}">
                <a16:creationId xmlns:a16="http://schemas.microsoft.com/office/drawing/2014/main" id="{859C0BC2-41F5-491C-B4C0-FD6CE08A15BF}"/>
              </a:ext>
            </a:extLst>
          </p:cNvPr>
          <p:cNvSpPr/>
          <p:nvPr/>
        </p:nvSpPr>
        <p:spPr>
          <a:xfrm>
            <a:off x="4314189" y="3600966"/>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Recycled rubber 10001</a:t>
            </a:r>
          </a:p>
        </p:txBody>
      </p:sp>
      <p:sp>
        <p:nvSpPr>
          <p:cNvPr id="60" name="Rounded Rectangle 17">
            <a:extLst>
              <a:ext uri="{FF2B5EF4-FFF2-40B4-BE49-F238E27FC236}">
                <a16:creationId xmlns:a16="http://schemas.microsoft.com/office/drawing/2014/main" id="{05CAA6B3-3F2C-4975-86AA-1BED9280FDBD}"/>
              </a:ext>
            </a:extLst>
          </p:cNvPr>
          <p:cNvSpPr/>
          <p:nvPr/>
        </p:nvSpPr>
        <p:spPr>
          <a:xfrm>
            <a:off x="4314189" y="4424484"/>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Recycled rubber 10010</a:t>
            </a:r>
          </a:p>
        </p:txBody>
      </p:sp>
      <p:sp>
        <p:nvSpPr>
          <p:cNvPr id="61" name="Rounded Rectangle 17">
            <a:extLst>
              <a:ext uri="{FF2B5EF4-FFF2-40B4-BE49-F238E27FC236}">
                <a16:creationId xmlns:a16="http://schemas.microsoft.com/office/drawing/2014/main" id="{8389E20B-43CF-4D1D-8381-E60B250CD489}"/>
              </a:ext>
            </a:extLst>
          </p:cNvPr>
          <p:cNvSpPr/>
          <p:nvPr/>
        </p:nvSpPr>
        <p:spPr>
          <a:xfrm>
            <a:off x="4314189" y="5248001"/>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Recycled rubber 10011</a:t>
            </a:r>
          </a:p>
        </p:txBody>
      </p:sp>
      <p:sp>
        <p:nvSpPr>
          <p:cNvPr id="62" name="Rounded Rectangle 17">
            <a:extLst>
              <a:ext uri="{FF2B5EF4-FFF2-40B4-BE49-F238E27FC236}">
                <a16:creationId xmlns:a16="http://schemas.microsoft.com/office/drawing/2014/main" id="{C0FB12EB-F0DE-4E8E-B741-FF56F793833F}"/>
              </a:ext>
            </a:extLst>
          </p:cNvPr>
          <p:cNvSpPr/>
          <p:nvPr/>
        </p:nvSpPr>
        <p:spPr>
          <a:xfrm>
            <a:off x="4314189" y="6071518"/>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Recycled rubber 10100</a:t>
            </a:r>
          </a:p>
        </p:txBody>
      </p:sp>
      <p:sp>
        <p:nvSpPr>
          <p:cNvPr id="63" name="Rounded Rectangle 17">
            <a:extLst>
              <a:ext uri="{FF2B5EF4-FFF2-40B4-BE49-F238E27FC236}">
                <a16:creationId xmlns:a16="http://schemas.microsoft.com/office/drawing/2014/main" id="{50E52245-FFD1-4005-8E44-5DA34570A009}"/>
              </a:ext>
            </a:extLst>
          </p:cNvPr>
          <p:cNvSpPr/>
          <p:nvPr/>
        </p:nvSpPr>
        <p:spPr>
          <a:xfrm>
            <a:off x="6085664" y="1130410"/>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Recycled rubber 10101</a:t>
            </a:r>
          </a:p>
        </p:txBody>
      </p:sp>
      <p:sp>
        <p:nvSpPr>
          <p:cNvPr id="64" name="Rounded Rectangle 17">
            <a:extLst>
              <a:ext uri="{FF2B5EF4-FFF2-40B4-BE49-F238E27FC236}">
                <a16:creationId xmlns:a16="http://schemas.microsoft.com/office/drawing/2014/main" id="{F3F77FE8-CC0D-4831-A540-5EEA891071C6}"/>
              </a:ext>
            </a:extLst>
          </p:cNvPr>
          <p:cNvSpPr/>
          <p:nvPr/>
        </p:nvSpPr>
        <p:spPr>
          <a:xfrm>
            <a:off x="6096000" y="1953929"/>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Recycled rubber 10110</a:t>
            </a:r>
          </a:p>
        </p:txBody>
      </p:sp>
      <p:sp>
        <p:nvSpPr>
          <p:cNvPr id="65" name="Rounded Rectangle 17">
            <a:extLst>
              <a:ext uri="{FF2B5EF4-FFF2-40B4-BE49-F238E27FC236}">
                <a16:creationId xmlns:a16="http://schemas.microsoft.com/office/drawing/2014/main" id="{D8542C19-F6F4-48D7-8EE5-F5F4EB13581E}"/>
              </a:ext>
            </a:extLst>
          </p:cNvPr>
          <p:cNvSpPr/>
          <p:nvPr/>
        </p:nvSpPr>
        <p:spPr>
          <a:xfrm>
            <a:off x="6085664" y="2777448"/>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Recycled rubber 10111</a:t>
            </a:r>
          </a:p>
        </p:txBody>
      </p:sp>
      <p:sp>
        <p:nvSpPr>
          <p:cNvPr id="66" name="Rounded Rectangle 17">
            <a:extLst>
              <a:ext uri="{FF2B5EF4-FFF2-40B4-BE49-F238E27FC236}">
                <a16:creationId xmlns:a16="http://schemas.microsoft.com/office/drawing/2014/main" id="{F9A99B39-32A8-49A9-92B7-EFCCAE85B49B}"/>
              </a:ext>
            </a:extLst>
          </p:cNvPr>
          <p:cNvSpPr/>
          <p:nvPr/>
        </p:nvSpPr>
        <p:spPr>
          <a:xfrm>
            <a:off x="6096000" y="3600966"/>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Recycled rubber 11000</a:t>
            </a:r>
          </a:p>
        </p:txBody>
      </p:sp>
      <p:sp>
        <p:nvSpPr>
          <p:cNvPr id="67" name="Rounded Rectangle 17">
            <a:extLst>
              <a:ext uri="{FF2B5EF4-FFF2-40B4-BE49-F238E27FC236}">
                <a16:creationId xmlns:a16="http://schemas.microsoft.com/office/drawing/2014/main" id="{48A986E9-CBF4-484C-B6D0-5ACA2C075247}"/>
              </a:ext>
            </a:extLst>
          </p:cNvPr>
          <p:cNvSpPr/>
          <p:nvPr/>
        </p:nvSpPr>
        <p:spPr>
          <a:xfrm>
            <a:off x="6085664" y="4424484"/>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Recycled rubber 11001</a:t>
            </a:r>
          </a:p>
        </p:txBody>
      </p:sp>
      <p:sp>
        <p:nvSpPr>
          <p:cNvPr id="68" name="Rounded Rectangle 17">
            <a:extLst>
              <a:ext uri="{FF2B5EF4-FFF2-40B4-BE49-F238E27FC236}">
                <a16:creationId xmlns:a16="http://schemas.microsoft.com/office/drawing/2014/main" id="{EE61C1AF-F81B-444A-BD6B-3E77211C8ACA}"/>
              </a:ext>
            </a:extLst>
          </p:cNvPr>
          <p:cNvSpPr/>
          <p:nvPr/>
        </p:nvSpPr>
        <p:spPr>
          <a:xfrm>
            <a:off x="6096000" y="5248000"/>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Recycled rubber 11010</a:t>
            </a:r>
          </a:p>
        </p:txBody>
      </p:sp>
      <p:sp>
        <p:nvSpPr>
          <p:cNvPr id="69" name="Rounded Rectangle 17">
            <a:extLst>
              <a:ext uri="{FF2B5EF4-FFF2-40B4-BE49-F238E27FC236}">
                <a16:creationId xmlns:a16="http://schemas.microsoft.com/office/drawing/2014/main" id="{A2D6FD54-BC03-4E0F-BF8F-AA5B51FBD625}"/>
              </a:ext>
            </a:extLst>
          </p:cNvPr>
          <p:cNvSpPr/>
          <p:nvPr/>
        </p:nvSpPr>
        <p:spPr>
          <a:xfrm>
            <a:off x="6085664" y="6071518"/>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Recycled rubber 11011</a:t>
            </a:r>
          </a:p>
        </p:txBody>
      </p:sp>
      <p:sp>
        <p:nvSpPr>
          <p:cNvPr id="70" name="Rounded Rectangle 17">
            <a:extLst>
              <a:ext uri="{FF2B5EF4-FFF2-40B4-BE49-F238E27FC236}">
                <a16:creationId xmlns:a16="http://schemas.microsoft.com/office/drawing/2014/main" id="{95B931FB-7E81-4ADF-A76B-B097D34331AB}"/>
              </a:ext>
            </a:extLst>
          </p:cNvPr>
          <p:cNvSpPr/>
          <p:nvPr/>
        </p:nvSpPr>
        <p:spPr>
          <a:xfrm>
            <a:off x="7857139" y="1130410"/>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Recycled rubber 11100</a:t>
            </a:r>
          </a:p>
        </p:txBody>
      </p:sp>
      <p:sp>
        <p:nvSpPr>
          <p:cNvPr id="71" name="Rounded Rectangle 17">
            <a:extLst>
              <a:ext uri="{FF2B5EF4-FFF2-40B4-BE49-F238E27FC236}">
                <a16:creationId xmlns:a16="http://schemas.microsoft.com/office/drawing/2014/main" id="{968125EC-3347-4068-BAE5-913B91B859D6}"/>
              </a:ext>
            </a:extLst>
          </p:cNvPr>
          <p:cNvSpPr/>
          <p:nvPr/>
        </p:nvSpPr>
        <p:spPr>
          <a:xfrm>
            <a:off x="7877811" y="1953929"/>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Recycled rubber 11101</a:t>
            </a:r>
          </a:p>
        </p:txBody>
      </p:sp>
      <p:sp>
        <p:nvSpPr>
          <p:cNvPr id="72" name="Rounded Rectangle 17">
            <a:extLst>
              <a:ext uri="{FF2B5EF4-FFF2-40B4-BE49-F238E27FC236}">
                <a16:creationId xmlns:a16="http://schemas.microsoft.com/office/drawing/2014/main" id="{058AA621-E895-4205-BE2F-B633E2731179}"/>
              </a:ext>
            </a:extLst>
          </p:cNvPr>
          <p:cNvSpPr/>
          <p:nvPr/>
        </p:nvSpPr>
        <p:spPr>
          <a:xfrm>
            <a:off x="7857139" y="2777448"/>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Recycled rubber 11110</a:t>
            </a:r>
          </a:p>
        </p:txBody>
      </p:sp>
      <p:sp>
        <p:nvSpPr>
          <p:cNvPr id="73" name="Rounded Rectangle 17">
            <a:extLst>
              <a:ext uri="{FF2B5EF4-FFF2-40B4-BE49-F238E27FC236}">
                <a16:creationId xmlns:a16="http://schemas.microsoft.com/office/drawing/2014/main" id="{BD4D7C0E-DC8C-4354-88D9-83ABAD890124}"/>
              </a:ext>
            </a:extLst>
          </p:cNvPr>
          <p:cNvSpPr/>
          <p:nvPr/>
        </p:nvSpPr>
        <p:spPr>
          <a:xfrm>
            <a:off x="7857139" y="3600966"/>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Recycled rubber 11111</a:t>
            </a:r>
          </a:p>
        </p:txBody>
      </p:sp>
      <p:sp>
        <p:nvSpPr>
          <p:cNvPr id="74" name="Rounded Rectangle 17">
            <a:extLst>
              <a:ext uri="{FF2B5EF4-FFF2-40B4-BE49-F238E27FC236}">
                <a16:creationId xmlns:a16="http://schemas.microsoft.com/office/drawing/2014/main" id="{70A4FF48-FCC8-4A6D-906B-1B211B239419}"/>
              </a:ext>
            </a:extLst>
          </p:cNvPr>
          <p:cNvSpPr/>
          <p:nvPr/>
        </p:nvSpPr>
        <p:spPr>
          <a:xfrm>
            <a:off x="10108187" y="3209405"/>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Recycled rubber base control</a:t>
            </a:r>
          </a:p>
        </p:txBody>
      </p:sp>
      <p:sp>
        <p:nvSpPr>
          <p:cNvPr id="75" name="Rounded Rectangle 17">
            <a:extLst>
              <a:ext uri="{FF2B5EF4-FFF2-40B4-BE49-F238E27FC236}">
                <a16:creationId xmlns:a16="http://schemas.microsoft.com/office/drawing/2014/main" id="{A6660526-9A94-479B-AD0D-F4F1F36CE403}"/>
              </a:ext>
            </a:extLst>
          </p:cNvPr>
          <p:cNvSpPr/>
          <p:nvPr/>
        </p:nvSpPr>
        <p:spPr>
          <a:xfrm>
            <a:off x="10108187" y="4074742"/>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Recycled rubber negative control</a:t>
            </a:r>
          </a:p>
        </p:txBody>
      </p:sp>
      <p:sp>
        <p:nvSpPr>
          <p:cNvPr id="76" name="Rounded Rectangle 17">
            <a:extLst>
              <a:ext uri="{FF2B5EF4-FFF2-40B4-BE49-F238E27FC236}">
                <a16:creationId xmlns:a16="http://schemas.microsoft.com/office/drawing/2014/main" id="{986A5CF6-27B1-4D62-BD56-3BB0947EC5A1}"/>
              </a:ext>
            </a:extLst>
          </p:cNvPr>
          <p:cNvSpPr/>
          <p:nvPr/>
        </p:nvSpPr>
        <p:spPr>
          <a:xfrm>
            <a:off x="10108187" y="2405465"/>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Recycled rubber trial control</a:t>
            </a:r>
          </a:p>
        </p:txBody>
      </p:sp>
    </p:spTree>
    <p:extLst>
      <p:ext uri="{BB962C8B-B14F-4D97-AF65-F5344CB8AC3E}">
        <p14:creationId xmlns:p14="http://schemas.microsoft.com/office/powerpoint/2010/main" val="3433918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52D7B-5C19-40A6-A887-C34F4FF0FF6D}"/>
              </a:ext>
            </a:extLst>
          </p:cNvPr>
          <p:cNvSpPr>
            <a:spLocks noGrp="1"/>
          </p:cNvSpPr>
          <p:nvPr>
            <p:ph type="title"/>
          </p:nvPr>
        </p:nvSpPr>
        <p:spPr>
          <a:xfrm>
            <a:off x="0" y="-428"/>
            <a:ext cx="10515600" cy="1325563"/>
          </a:xfrm>
        </p:spPr>
        <p:txBody>
          <a:bodyPr/>
          <a:lstStyle/>
          <a:p>
            <a:r>
              <a:rPr lang="en-US" dirty="0"/>
              <a:t>Composition Analysis</a:t>
            </a:r>
          </a:p>
        </p:txBody>
      </p:sp>
      <p:sp>
        <p:nvSpPr>
          <p:cNvPr id="3" name="Rounded Rectangle 17">
            <a:extLst>
              <a:ext uri="{FF2B5EF4-FFF2-40B4-BE49-F238E27FC236}">
                <a16:creationId xmlns:a16="http://schemas.microsoft.com/office/drawing/2014/main" id="{46CF8262-8449-48B9-ACDA-F57E9446A68F}"/>
              </a:ext>
            </a:extLst>
          </p:cNvPr>
          <p:cNvSpPr/>
          <p:nvPr/>
        </p:nvSpPr>
        <p:spPr>
          <a:xfrm>
            <a:off x="694524" y="1958270"/>
            <a:ext cx="1617688" cy="850918"/>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Vulcanizing fluid 760 (cement)</a:t>
            </a:r>
          </a:p>
        </p:txBody>
      </p:sp>
      <p:sp>
        <p:nvSpPr>
          <p:cNvPr id="4" name="Rounded Rectangle 6">
            <a:extLst>
              <a:ext uri="{FF2B5EF4-FFF2-40B4-BE49-F238E27FC236}">
                <a16:creationId xmlns:a16="http://schemas.microsoft.com/office/drawing/2014/main" id="{E727586C-7F90-4D50-ADC7-591FACC03DCC}"/>
              </a:ext>
            </a:extLst>
          </p:cNvPr>
          <p:cNvSpPr/>
          <p:nvPr/>
        </p:nvSpPr>
        <p:spPr>
          <a:xfrm>
            <a:off x="1599575" y="3076770"/>
            <a:ext cx="1425274" cy="613621"/>
          </a:xfrm>
          <a:prstGeom prst="roundRect">
            <a:avLst/>
          </a:prstGeom>
          <a:solidFill>
            <a:srgbClr val="951919"/>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Lyophilization</a:t>
            </a:r>
          </a:p>
        </p:txBody>
      </p:sp>
      <p:sp>
        <p:nvSpPr>
          <p:cNvPr id="12" name="Rounded Rectangle 40">
            <a:extLst>
              <a:ext uri="{FF2B5EF4-FFF2-40B4-BE49-F238E27FC236}">
                <a16:creationId xmlns:a16="http://schemas.microsoft.com/office/drawing/2014/main" id="{889DF082-981A-4379-B72E-9590528A9690}"/>
              </a:ext>
            </a:extLst>
          </p:cNvPr>
          <p:cNvSpPr/>
          <p:nvPr/>
        </p:nvSpPr>
        <p:spPr>
          <a:xfrm>
            <a:off x="501233" y="3982685"/>
            <a:ext cx="1810979" cy="613621"/>
          </a:xfrm>
          <a:prstGeom prst="roundRect">
            <a:avLst/>
          </a:prstGeom>
          <a:solidFill>
            <a:srgbClr val="275497"/>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Liquid nitrogen</a:t>
            </a:r>
          </a:p>
        </p:txBody>
      </p:sp>
      <p:cxnSp>
        <p:nvCxnSpPr>
          <p:cNvPr id="14" name="Straight Arrow Connector 13">
            <a:extLst>
              <a:ext uri="{FF2B5EF4-FFF2-40B4-BE49-F238E27FC236}">
                <a16:creationId xmlns:a16="http://schemas.microsoft.com/office/drawing/2014/main" id="{3AE9FF9D-803D-486D-B867-1A93544AB3B8}"/>
              </a:ext>
            </a:extLst>
          </p:cNvPr>
          <p:cNvCxnSpPr>
            <a:cxnSpLocks/>
            <a:stCxn id="12" idx="0"/>
            <a:endCxn id="4" idx="2"/>
          </p:cNvCxnSpPr>
          <p:nvPr/>
        </p:nvCxnSpPr>
        <p:spPr>
          <a:xfrm flipV="1">
            <a:off x="1406723" y="3690391"/>
            <a:ext cx="905489" cy="2922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Rounded Rectangle 17">
            <a:extLst>
              <a:ext uri="{FF2B5EF4-FFF2-40B4-BE49-F238E27FC236}">
                <a16:creationId xmlns:a16="http://schemas.microsoft.com/office/drawing/2014/main" id="{CE7106B9-FBFD-41DD-A598-4955FC1FB6A3}"/>
              </a:ext>
            </a:extLst>
          </p:cNvPr>
          <p:cNvSpPr/>
          <p:nvPr/>
        </p:nvSpPr>
        <p:spPr>
          <a:xfrm>
            <a:off x="3559580" y="2984318"/>
            <a:ext cx="1617688" cy="850918"/>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Vulcanizing fluid 760 solids fraction</a:t>
            </a:r>
          </a:p>
        </p:txBody>
      </p:sp>
      <p:cxnSp>
        <p:nvCxnSpPr>
          <p:cNvPr id="19" name="Straight Arrow Connector 18">
            <a:extLst>
              <a:ext uri="{FF2B5EF4-FFF2-40B4-BE49-F238E27FC236}">
                <a16:creationId xmlns:a16="http://schemas.microsoft.com/office/drawing/2014/main" id="{CF3CD03F-8171-4A6A-AFA7-6BF83AE145DD}"/>
              </a:ext>
            </a:extLst>
          </p:cNvPr>
          <p:cNvCxnSpPr>
            <a:cxnSpLocks/>
            <a:stCxn id="3" idx="2"/>
            <a:endCxn id="4" idx="0"/>
          </p:cNvCxnSpPr>
          <p:nvPr/>
        </p:nvCxnSpPr>
        <p:spPr>
          <a:xfrm>
            <a:off x="1503368" y="2809188"/>
            <a:ext cx="808844" cy="2675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4561453B-F1F7-4FF2-B934-D4517D5C8B10}"/>
              </a:ext>
            </a:extLst>
          </p:cNvPr>
          <p:cNvCxnSpPr>
            <a:cxnSpLocks/>
            <a:stCxn id="4" idx="3"/>
            <a:endCxn id="15" idx="1"/>
          </p:cNvCxnSpPr>
          <p:nvPr/>
        </p:nvCxnSpPr>
        <p:spPr>
          <a:xfrm>
            <a:off x="3024849" y="3383581"/>
            <a:ext cx="534731" cy="261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Rounded Rectangle 40">
            <a:extLst>
              <a:ext uri="{FF2B5EF4-FFF2-40B4-BE49-F238E27FC236}">
                <a16:creationId xmlns:a16="http://schemas.microsoft.com/office/drawing/2014/main" id="{FAEB976B-A17C-4C45-83BC-1AED7E9BCD51}"/>
              </a:ext>
            </a:extLst>
          </p:cNvPr>
          <p:cNvSpPr/>
          <p:nvPr/>
        </p:nvSpPr>
        <p:spPr>
          <a:xfrm>
            <a:off x="5293228" y="4142047"/>
            <a:ext cx="1605543" cy="621792"/>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t>Vulc</a:t>
            </a:r>
            <a:r>
              <a:rPr lang="en-US" dirty="0"/>
              <a:t> Fluid GPC</a:t>
            </a:r>
          </a:p>
        </p:txBody>
      </p:sp>
      <p:cxnSp>
        <p:nvCxnSpPr>
          <p:cNvPr id="26" name="Straight Arrow Connector 25">
            <a:extLst>
              <a:ext uri="{FF2B5EF4-FFF2-40B4-BE49-F238E27FC236}">
                <a16:creationId xmlns:a16="http://schemas.microsoft.com/office/drawing/2014/main" id="{085CC945-5EA8-4F5F-BBAF-02686736D5BC}"/>
              </a:ext>
            </a:extLst>
          </p:cNvPr>
          <p:cNvCxnSpPr>
            <a:cxnSpLocks/>
            <a:stCxn id="24" idx="0"/>
            <a:endCxn id="15" idx="2"/>
          </p:cNvCxnSpPr>
          <p:nvPr/>
        </p:nvCxnSpPr>
        <p:spPr>
          <a:xfrm flipH="1" flipV="1">
            <a:off x="4368424" y="3835236"/>
            <a:ext cx="1727576" cy="3068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Rounded Rectangle 40">
            <a:extLst>
              <a:ext uri="{FF2B5EF4-FFF2-40B4-BE49-F238E27FC236}">
                <a16:creationId xmlns:a16="http://schemas.microsoft.com/office/drawing/2014/main" id="{6E22D9FC-7803-4534-BDE0-DFAD32F57F4B}"/>
              </a:ext>
            </a:extLst>
          </p:cNvPr>
          <p:cNvSpPr/>
          <p:nvPr/>
        </p:nvSpPr>
        <p:spPr>
          <a:xfrm>
            <a:off x="2756808" y="2023541"/>
            <a:ext cx="1605543" cy="621792"/>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CHNS</a:t>
            </a:r>
          </a:p>
        </p:txBody>
      </p:sp>
      <p:cxnSp>
        <p:nvCxnSpPr>
          <p:cNvPr id="29" name="Straight Arrow Connector 28">
            <a:extLst>
              <a:ext uri="{FF2B5EF4-FFF2-40B4-BE49-F238E27FC236}">
                <a16:creationId xmlns:a16="http://schemas.microsoft.com/office/drawing/2014/main" id="{E0EADBF4-B7FA-4F93-9B1A-95E69A94B750}"/>
              </a:ext>
            </a:extLst>
          </p:cNvPr>
          <p:cNvCxnSpPr>
            <a:cxnSpLocks/>
            <a:stCxn id="27" idx="1"/>
            <a:endCxn id="3" idx="3"/>
          </p:cNvCxnSpPr>
          <p:nvPr/>
        </p:nvCxnSpPr>
        <p:spPr>
          <a:xfrm flipH="1">
            <a:off x="2312212" y="2334437"/>
            <a:ext cx="444596" cy="49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Rounded Rectangle 17">
            <a:extLst>
              <a:ext uri="{FF2B5EF4-FFF2-40B4-BE49-F238E27FC236}">
                <a16:creationId xmlns:a16="http://schemas.microsoft.com/office/drawing/2014/main" id="{345C8897-8A7A-42A8-BA24-9DA27C1B9D09}"/>
              </a:ext>
            </a:extLst>
          </p:cNvPr>
          <p:cNvSpPr/>
          <p:nvPr/>
        </p:nvSpPr>
        <p:spPr>
          <a:xfrm>
            <a:off x="8754441" y="1794415"/>
            <a:ext cx="1617688" cy="850918"/>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Cushion Gum</a:t>
            </a:r>
          </a:p>
        </p:txBody>
      </p:sp>
      <p:sp>
        <p:nvSpPr>
          <p:cNvPr id="31" name="Rounded Rectangle 40">
            <a:extLst>
              <a:ext uri="{FF2B5EF4-FFF2-40B4-BE49-F238E27FC236}">
                <a16:creationId xmlns:a16="http://schemas.microsoft.com/office/drawing/2014/main" id="{4A6973CD-7651-42B7-935F-ABD12BD777B1}"/>
              </a:ext>
            </a:extLst>
          </p:cNvPr>
          <p:cNvSpPr/>
          <p:nvPr/>
        </p:nvSpPr>
        <p:spPr>
          <a:xfrm>
            <a:off x="8754441" y="3068599"/>
            <a:ext cx="1605543" cy="621792"/>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TGA</a:t>
            </a:r>
          </a:p>
        </p:txBody>
      </p:sp>
      <p:cxnSp>
        <p:nvCxnSpPr>
          <p:cNvPr id="33" name="Straight Arrow Connector 32">
            <a:extLst>
              <a:ext uri="{FF2B5EF4-FFF2-40B4-BE49-F238E27FC236}">
                <a16:creationId xmlns:a16="http://schemas.microsoft.com/office/drawing/2014/main" id="{093CE03B-83CF-4E9B-8051-786D501070BF}"/>
              </a:ext>
            </a:extLst>
          </p:cNvPr>
          <p:cNvCxnSpPr>
            <a:cxnSpLocks/>
            <a:stCxn id="31" idx="0"/>
            <a:endCxn id="30" idx="2"/>
          </p:cNvCxnSpPr>
          <p:nvPr/>
        </p:nvCxnSpPr>
        <p:spPr>
          <a:xfrm flipV="1">
            <a:off x="9557213" y="2645333"/>
            <a:ext cx="6072" cy="4232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Rounded Rectangle 8">
            <a:extLst>
              <a:ext uri="{FF2B5EF4-FFF2-40B4-BE49-F238E27FC236}">
                <a16:creationId xmlns:a16="http://schemas.microsoft.com/office/drawing/2014/main" id="{F07350A0-16B2-4E9A-B78D-CD998C183E2F}"/>
              </a:ext>
            </a:extLst>
          </p:cNvPr>
          <p:cNvSpPr/>
          <p:nvPr/>
        </p:nvSpPr>
        <p:spPr>
          <a:xfrm>
            <a:off x="9471229" y="207628"/>
            <a:ext cx="2440860" cy="613621"/>
          </a:xfrm>
          <a:prstGeom prst="roundRect">
            <a:avLst/>
          </a:prstGeom>
          <a:solidFill>
            <a:srgbClr val="ADAFBD"/>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Composition Analysis</a:t>
            </a:r>
          </a:p>
        </p:txBody>
      </p:sp>
    </p:spTree>
    <p:extLst>
      <p:ext uri="{BB962C8B-B14F-4D97-AF65-F5344CB8AC3E}">
        <p14:creationId xmlns:p14="http://schemas.microsoft.com/office/powerpoint/2010/main" val="1213308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E5B7A-6A83-424B-9C52-029A6988E634}"/>
              </a:ext>
            </a:extLst>
          </p:cNvPr>
          <p:cNvSpPr>
            <a:spLocks noGrp="1"/>
          </p:cNvSpPr>
          <p:nvPr>
            <p:ph type="title"/>
          </p:nvPr>
        </p:nvSpPr>
        <p:spPr>
          <a:xfrm>
            <a:off x="0" y="0"/>
            <a:ext cx="10515600" cy="1325563"/>
          </a:xfrm>
        </p:spPr>
        <p:txBody>
          <a:bodyPr/>
          <a:lstStyle/>
          <a:p>
            <a:r>
              <a:rPr lang="en-US" dirty="0"/>
              <a:t>Preparation of Model Rubber</a:t>
            </a:r>
          </a:p>
        </p:txBody>
      </p:sp>
      <p:sp>
        <p:nvSpPr>
          <p:cNvPr id="3" name="Rounded Rectangle 40">
            <a:extLst>
              <a:ext uri="{FF2B5EF4-FFF2-40B4-BE49-F238E27FC236}">
                <a16:creationId xmlns:a16="http://schemas.microsoft.com/office/drawing/2014/main" id="{2762A4C9-DEC6-4F0E-9491-FB6FF4A6597F}"/>
              </a:ext>
            </a:extLst>
          </p:cNvPr>
          <p:cNvSpPr/>
          <p:nvPr/>
        </p:nvSpPr>
        <p:spPr>
          <a:xfrm>
            <a:off x="647548" y="3228430"/>
            <a:ext cx="1232859" cy="613621"/>
          </a:xfrm>
          <a:prstGeom prst="roundRect">
            <a:avLst/>
          </a:prstGeom>
          <a:solidFill>
            <a:srgbClr val="275497"/>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Stearic acid</a:t>
            </a:r>
          </a:p>
        </p:txBody>
      </p:sp>
      <p:sp>
        <p:nvSpPr>
          <p:cNvPr id="4" name="Rounded Rectangle 17">
            <a:extLst>
              <a:ext uri="{FF2B5EF4-FFF2-40B4-BE49-F238E27FC236}">
                <a16:creationId xmlns:a16="http://schemas.microsoft.com/office/drawing/2014/main" id="{D89C00D6-3BFF-4C5B-B05B-A185691AC28E}"/>
              </a:ext>
            </a:extLst>
          </p:cNvPr>
          <p:cNvSpPr/>
          <p:nvPr/>
        </p:nvSpPr>
        <p:spPr>
          <a:xfrm>
            <a:off x="455134" y="2314280"/>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Carbon black N330</a:t>
            </a:r>
          </a:p>
        </p:txBody>
      </p:sp>
      <p:sp>
        <p:nvSpPr>
          <p:cNvPr id="5" name="Rounded Rectangle 6">
            <a:extLst>
              <a:ext uri="{FF2B5EF4-FFF2-40B4-BE49-F238E27FC236}">
                <a16:creationId xmlns:a16="http://schemas.microsoft.com/office/drawing/2014/main" id="{5DD3AFAE-F321-44D7-B377-1DAC4640FF62}"/>
              </a:ext>
            </a:extLst>
          </p:cNvPr>
          <p:cNvSpPr/>
          <p:nvPr/>
        </p:nvSpPr>
        <p:spPr>
          <a:xfrm>
            <a:off x="2840522" y="2945409"/>
            <a:ext cx="1454641" cy="613621"/>
          </a:xfrm>
          <a:prstGeom prst="roundRect">
            <a:avLst/>
          </a:prstGeom>
          <a:solidFill>
            <a:srgbClr val="951919"/>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F3 compounding</a:t>
            </a:r>
          </a:p>
        </p:txBody>
      </p:sp>
      <p:sp>
        <p:nvSpPr>
          <p:cNvPr id="6" name="Rounded Rectangle 40">
            <a:extLst>
              <a:ext uri="{FF2B5EF4-FFF2-40B4-BE49-F238E27FC236}">
                <a16:creationId xmlns:a16="http://schemas.microsoft.com/office/drawing/2014/main" id="{CBF35A40-F60C-49A9-9B37-E1E2CB4BD538}"/>
              </a:ext>
            </a:extLst>
          </p:cNvPr>
          <p:cNvSpPr/>
          <p:nvPr/>
        </p:nvSpPr>
        <p:spPr>
          <a:xfrm>
            <a:off x="2467838" y="1434115"/>
            <a:ext cx="1605543" cy="621792"/>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PBD GPC</a:t>
            </a:r>
          </a:p>
        </p:txBody>
      </p:sp>
      <p:sp>
        <p:nvSpPr>
          <p:cNvPr id="7" name="Rounded Rectangle 17">
            <a:extLst>
              <a:ext uri="{FF2B5EF4-FFF2-40B4-BE49-F238E27FC236}">
                <a16:creationId xmlns:a16="http://schemas.microsoft.com/office/drawing/2014/main" id="{F00E883D-AA43-4724-953F-7C59A4235E85}"/>
              </a:ext>
            </a:extLst>
          </p:cNvPr>
          <p:cNvSpPr/>
          <p:nvPr/>
        </p:nvSpPr>
        <p:spPr>
          <a:xfrm>
            <a:off x="455134" y="1395270"/>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High-cis polybutadiene</a:t>
            </a:r>
          </a:p>
        </p:txBody>
      </p:sp>
      <p:cxnSp>
        <p:nvCxnSpPr>
          <p:cNvPr id="9" name="Straight Arrow Connector 8">
            <a:extLst>
              <a:ext uri="{FF2B5EF4-FFF2-40B4-BE49-F238E27FC236}">
                <a16:creationId xmlns:a16="http://schemas.microsoft.com/office/drawing/2014/main" id="{8B6243EC-CB54-41C3-B363-FB6552BFFDEE}"/>
              </a:ext>
            </a:extLst>
          </p:cNvPr>
          <p:cNvCxnSpPr>
            <a:stCxn id="6" idx="1"/>
            <a:endCxn id="7" idx="3"/>
          </p:cNvCxnSpPr>
          <p:nvPr/>
        </p:nvCxnSpPr>
        <p:spPr>
          <a:xfrm flipH="1">
            <a:off x="2072822" y="1745011"/>
            <a:ext cx="395016" cy="1"/>
          </a:xfrm>
          <a:prstGeom prst="straightConnector1">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10" name="Rounded Rectangle 17">
            <a:extLst>
              <a:ext uri="{FF2B5EF4-FFF2-40B4-BE49-F238E27FC236}">
                <a16:creationId xmlns:a16="http://schemas.microsoft.com/office/drawing/2014/main" id="{15918BFA-C248-432B-87DD-5EF899F41F09}"/>
              </a:ext>
            </a:extLst>
          </p:cNvPr>
          <p:cNvSpPr/>
          <p:nvPr/>
        </p:nvSpPr>
        <p:spPr>
          <a:xfrm>
            <a:off x="4867221" y="2878688"/>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F3 masterbatch</a:t>
            </a:r>
          </a:p>
        </p:txBody>
      </p:sp>
      <p:sp>
        <p:nvSpPr>
          <p:cNvPr id="11" name="Rounded Rectangle 40">
            <a:extLst>
              <a:ext uri="{FF2B5EF4-FFF2-40B4-BE49-F238E27FC236}">
                <a16:creationId xmlns:a16="http://schemas.microsoft.com/office/drawing/2014/main" id="{3FF3579C-F17E-48DA-937D-23EC5BCF7611}"/>
              </a:ext>
            </a:extLst>
          </p:cNvPr>
          <p:cNvSpPr/>
          <p:nvPr/>
        </p:nvSpPr>
        <p:spPr>
          <a:xfrm>
            <a:off x="647548" y="4021696"/>
            <a:ext cx="1232859" cy="613621"/>
          </a:xfrm>
          <a:prstGeom prst="roundRect">
            <a:avLst/>
          </a:prstGeom>
          <a:solidFill>
            <a:srgbClr val="275497"/>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Zinc oxide</a:t>
            </a:r>
          </a:p>
        </p:txBody>
      </p:sp>
      <p:sp>
        <p:nvSpPr>
          <p:cNvPr id="12" name="Rounded Rectangle 40">
            <a:extLst>
              <a:ext uri="{FF2B5EF4-FFF2-40B4-BE49-F238E27FC236}">
                <a16:creationId xmlns:a16="http://schemas.microsoft.com/office/drawing/2014/main" id="{CF58287F-59F8-4B0D-9DFD-55B6ABCE898B}"/>
              </a:ext>
            </a:extLst>
          </p:cNvPr>
          <p:cNvSpPr/>
          <p:nvPr/>
        </p:nvSpPr>
        <p:spPr>
          <a:xfrm>
            <a:off x="647548" y="4775889"/>
            <a:ext cx="1232859" cy="613621"/>
          </a:xfrm>
          <a:prstGeom prst="roundRect">
            <a:avLst/>
          </a:prstGeom>
          <a:solidFill>
            <a:srgbClr val="275497"/>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BHT</a:t>
            </a:r>
          </a:p>
        </p:txBody>
      </p:sp>
      <p:sp>
        <p:nvSpPr>
          <p:cNvPr id="13" name="Rounded Rectangle 40">
            <a:extLst>
              <a:ext uri="{FF2B5EF4-FFF2-40B4-BE49-F238E27FC236}">
                <a16:creationId xmlns:a16="http://schemas.microsoft.com/office/drawing/2014/main" id="{25AECA42-D8EB-4D97-988F-FE4381270D38}"/>
              </a:ext>
            </a:extLst>
          </p:cNvPr>
          <p:cNvSpPr/>
          <p:nvPr/>
        </p:nvSpPr>
        <p:spPr>
          <a:xfrm>
            <a:off x="5044573" y="1434115"/>
            <a:ext cx="1232859" cy="613621"/>
          </a:xfrm>
          <a:prstGeom prst="roundRect">
            <a:avLst/>
          </a:prstGeom>
          <a:solidFill>
            <a:srgbClr val="275497"/>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TBBS</a:t>
            </a:r>
          </a:p>
        </p:txBody>
      </p:sp>
      <p:cxnSp>
        <p:nvCxnSpPr>
          <p:cNvPr id="15" name="Straight Arrow Connector 14">
            <a:extLst>
              <a:ext uri="{FF2B5EF4-FFF2-40B4-BE49-F238E27FC236}">
                <a16:creationId xmlns:a16="http://schemas.microsoft.com/office/drawing/2014/main" id="{5C49EA1D-C5DA-41C1-B026-37200697DA48}"/>
              </a:ext>
            </a:extLst>
          </p:cNvPr>
          <p:cNvCxnSpPr>
            <a:stCxn id="7" idx="3"/>
            <a:endCxn id="5" idx="1"/>
          </p:cNvCxnSpPr>
          <p:nvPr/>
        </p:nvCxnSpPr>
        <p:spPr>
          <a:xfrm>
            <a:off x="2072822" y="1745012"/>
            <a:ext cx="767700" cy="1507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64FF26EC-CCDC-426F-BA6B-364BAE894686}"/>
              </a:ext>
            </a:extLst>
          </p:cNvPr>
          <p:cNvCxnSpPr>
            <a:stCxn id="4" idx="3"/>
            <a:endCxn id="5" idx="1"/>
          </p:cNvCxnSpPr>
          <p:nvPr/>
        </p:nvCxnSpPr>
        <p:spPr>
          <a:xfrm>
            <a:off x="2072822" y="2664022"/>
            <a:ext cx="767700" cy="5881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0D1F1614-31EB-43CF-B58A-2D57DE3D41F9}"/>
              </a:ext>
            </a:extLst>
          </p:cNvPr>
          <p:cNvCxnSpPr>
            <a:stCxn id="3" idx="3"/>
            <a:endCxn id="5" idx="1"/>
          </p:cNvCxnSpPr>
          <p:nvPr/>
        </p:nvCxnSpPr>
        <p:spPr>
          <a:xfrm flipV="1">
            <a:off x="1880407" y="3252220"/>
            <a:ext cx="960115" cy="2830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D5915152-8CB1-4B70-8872-F6F958CF70EA}"/>
              </a:ext>
            </a:extLst>
          </p:cNvPr>
          <p:cNvCxnSpPr>
            <a:stCxn id="11" idx="3"/>
            <a:endCxn id="5" idx="1"/>
          </p:cNvCxnSpPr>
          <p:nvPr/>
        </p:nvCxnSpPr>
        <p:spPr>
          <a:xfrm flipV="1">
            <a:off x="1880407" y="3252220"/>
            <a:ext cx="960115" cy="10762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C1FC43B8-78E6-469C-9DF1-894CD58D46BD}"/>
              </a:ext>
            </a:extLst>
          </p:cNvPr>
          <p:cNvCxnSpPr>
            <a:stCxn id="12" idx="3"/>
            <a:endCxn id="5" idx="1"/>
          </p:cNvCxnSpPr>
          <p:nvPr/>
        </p:nvCxnSpPr>
        <p:spPr>
          <a:xfrm flipV="1">
            <a:off x="1880407" y="3252220"/>
            <a:ext cx="960115" cy="18304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Rounded Rectangle 40">
            <a:extLst>
              <a:ext uri="{FF2B5EF4-FFF2-40B4-BE49-F238E27FC236}">
                <a16:creationId xmlns:a16="http://schemas.microsoft.com/office/drawing/2014/main" id="{89F84175-91C2-4817-A7AF-665DFF88A6AE}"/>
              </a:ext>
            </a:extLst>
          </p:cNvPr>
          <p:cNvSpPr/>
          <p:nvPr/>
        </p:nvSpPr>
        <p:spPr>
          <a:xfrm>
            <a:off x="5044572" y="2135238"/>
            <a:ext cx="1232859" cy="613621"/>
          </a:xfrm>
          <a:prstGeom prst="roundRect">
            <a:avLst/>
          </a:prstGeom>
          <a:solidFill>
            <a:srgbClr val="275497"/>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sulfur</a:t>
            </a:r>
          </a:p>
        </p:txBody>
      </p:sp>
      <p:sp>
        <p:nvSpPr>
          <p:cNvPr id="25" name="Rounded Rectangle 17">
            <a:extLst>
              <a:ext uri="{FF2B5EF4-FFF2-40B4-BE49-F238E27FC236}">
                <a16:creationId xmlns:a16="http://schemas.microsoft.com/office/drawing/2014/main" id="{74EC43D5-059C-43DD-AE28-B7868E6F8696}"/>
              </a:ext>
            </a:extLst>
          </p:cNvPr>
          <p:cNvSpPr/>
          <p:nvPr/>
        </p:nvSpPr>
        <p:spPr>
          <a:xfrm>
            <a:off x="8777889" y="2859547"/>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F3 uncured</a:t>
            </a:r>
          </a:p>
        </p:txBody>
      </p:sp>
      <p:sp>
        <p:nvSpPr>
          <p:cNvPr id="26" name="Rounded Rectangle 17">
            <a:extLst>
              <a:ext uri="{FF2B5EF4-FFF2-40B4-BE49-F238E27FC236}">
                <a16:creationId xmlns:a16="http://schemas.microsoft.com/office/drawing/2014/main" id="{330382D8-1E7B-4AF1-B38D-E642E1FA2783}"/>
              </a:ext>
            </a:extLst>
          </p:cNvPr>
          <p:cNvSpPr/>
          <p:nvPr/>
        </p:nvSpPr>
        <p:spPr>
          <a:xfrm>
            <a:off x="8467935" y="4021695"/>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F3 cured</a:t>
            </a:r>
          </a:p>
        </p:txBody>
      </p:sp>
      <p:sp>
        <p:nvSpPr>
          <p:cNvPr id="27" name="Rounded Rectangle 17">
            <a:extLst>
              <a:ext uri="{FF2B5EF4-FFF2-40B4-BE49-F238E27FC236}">
                <a16:creationId xmlns:a16="http://schemas.microsoft.com/office/drawing/2014/main" id="{AD68ED3E-25F4-4DD7-97EA-32B43C61A6E6}"/>
              </a:ext>
            </a:extLst>
          </p:cNvPr>
          <p:cNvSpPr/>
          <p:nvPr/>
        </p:nvSpPr>
        <p:spPr>
          <a:xfrm>
            <a:off x="4581192" y="4034536"/>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F3 GRP</a:t>
            </a:r>
          </a:p>
        </p:txBody>
      </p:sp>
      <p:cxnSp>
        <p:nvCxnSpPr>
          <p:cNvPr id="30" name="Straight Arrow Connector 29">
            <a:extLst>
              <a:ext uri="{FF2B5EF4-FFF2-40B4-BE49-F238E27FC236}">
                <a16:creationId xmlns:a16="http://schemas.microsoft.com/office/drawing/2014/main" id="{EDC0AE8E-0674-4182-BD51-9639DB76EFA1}"/>
              </a:ext>
            </a:extLst>
          </p:cNvPr>
          <p:cNvCxnSpPr>
            <a:stCxn id="5" idx="3"/>
            <a:endCxn id="10" idx="1"/>
          </p:cNvCxnSpPr>
          <p:nvPr/>
        </p:nvCxnSpPr>
        <p:spPr>
          <a:xfrm flipV="1">
            <a:off x="4295163" y="3228430"/>
            <a:ext cx="572058" cy="237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Rounded Rectangle 6">
            <a:extLst>
              <a:ext uri="{FF2B5EF4-FFF2-40B4-BE49-F238E27FC236}">
                <a16:creationId xmlns:a16="http://schemas.microsoft.com/office/drawing/2014/main" id="{372E799A-12AA-4079-8EF4-BF9B65B2A04D}"/>
              </a:ext>
            </a:extLst>
          </p:cNvPr>
          <p:cNvSpPr/>
          <p:nvPr/>
        </p:nvSpPr>
        <p:spPr>
          <a:xfrm>
            <a:off x="7004469" y="2933514"/>
            <a:ext cx="1454641" cy="613621"/>
          </a:xfrm>
          <a:prstGeom prst="roundRect">
            <a:avLst/>
          </a:prstGeom>
          <a:solidFill>
            <a:srgbClr val="951919"/>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F3 compound with cure pkg</a:t>
            </a:r>
          </a:p>
        </p:txBody>
      </p:sp>
      <p:cxnSp>
        <p:nvCxnSpPr>
          <p:cNvPr id="33" name="Straight Arrow Connector 32">
            <a:extLst>
              <a:ext uri="{FF2B5EF4-FFF2-40B4-BE49-F238E27FC236}">
                <a16:creationId xmlns:a16="http://schemas.microsoft.com/office/drawing/2014/main" id="{EBB1B3D1-0B91-4AF2-AF7D-F12051AC59E7}"/>
              </a:ext>
            </a:extLst>
          </p:cNvPr>
          <p:cNvCxnSpPr>
            <a:stCxn id="10" idx="3"/>
            <a:endCxn id="31" idx="1"/>
          </p:cNvCxnSpPr>
          <p:nvPr/>
        </p:nvCxnSpPr>
        <p:spPr>
          <a:xfrm>
            <a:off x="6484909" y="3228430"/>
            <a:ext cx="519560" cy="118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9DA2E323-4EB9-48E0-9276-A3D3876BF87E}"/>
              </a:ext>
            </a:extLst>
          </p:cNvPr>
          <p:cNvCxnSpPr>
            <a:stCxn id="24" idx="3"/>
            <a:endCxn id="31" idx="1"/>
          </p:cNvCxnSpPr>
          <p:nvPr/>
        </p:nvCxnSpPr>
        <p:spPr>
          <a:xfrm>
            <a:off x="6277431" y="2442049"/>
            <a:ext cx="727038" cy="7982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4EEC5F92-7879-4025-8FA0-B9B7859A3B70}"/>
              </a:ext>
            </a:extLst>
          </p:cNvPr>
          <p:cNvCxnSpPr>
            <a:stCxn id="13" idx="3"/>
            <a:endCxn id="31" idx="1"/>
          </p:cNvCxnSpPr>
          <p:nvPr/>
        </p:nvCxnSpPr>
        <p:spPr>
          <a:xfrm>
            <a:off x="6277432" y="1740926"/>
            <a:ext cx="727037" cy="14993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F4CDF607-5ECA-478B-B957-335F17DA3FC8}"/>
              </a:ext>
            </a:extLst>
          </p:cNvPr>
          <p:cNvCxnSpPr>
            <a:stCxn id="31" idx="3"/>
            <a:endCxn id="25" idx="1"/>
          </p:cNvCxnSpPr>
          <p:nvPr/>
        </p:nvCxnSpPr>
        <p:spPr>
          <a:xfrm flipV="1">
            <a:off x="8459110" y="3209289"/>
            <a:ext cx="318779" cy="310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0" name="Rounded Rectangle 6">
            <a:extLst>
              <a:ext uri="{FF2B5EF4-FFF2-40B4-BE49-F238E27FC236}">
                <a16:creationId xmlns:a16="http://schemas.microsoft.com/office/drawing/2014/main" id="{F13A4D78-8BF4-4676-862C-586CEB4F4682}"/>
              </a:ext>
            </a:extLst>
          </p:cNvPr>
          <p:cNvSpPr/>
          <p:nvPr/>
        </p:nvSpPr>
        <p:spPr>
          <a:xfrm>
            <a:off x="10395577" y="3714885"/>
            <a:ext cx="1454641" cy="613621"/>
          </a:xfrm>
          <a:prstGeom prst="roundRect">
            <a:avLst/>
          </a:prstGeom>
          <a:solidFill>
            <a:srgbClr val="951919"/>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F3 vulcanization</a:t>
            </a:r>
          </a:p>
        </p:txBody>
      </p:sp>
      <p:cxnSp>
        <p:nvCxnSpPr>
          <p:cNvPr id="42" name="Straight Arrow Connector 41">
            <a:extLst>
              <a:ext uri="{FF2B5EF4-FFF2-40B4-BE49-F238E27FC236}">
                <a16:creationId xmlns:a16="http://schemas.microsoft.com/office/drawing/2014/main" id="{11D2AF86-EC20-4039-99CB-55D55DC9846C}"/>
              </a:ext>
            </a:extLst>
          </p:cNvPr>
          <p:cNvCxnSpPr>
            <a:stCxn id="25" idx="3"/>
            <a:endCxn id="40" idx="0"/>
          </p:cNvCxnSpPr>
          <p:nvPr/>
        </p:nvCxnSpPr>
        <p:spPr>
          <a:xfrm>
            <a:off x="10395577" y="3209289"/>
            <a:ext cx="727321" cy="5055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3" name="Rounded Rectangle 6">
            <a:extLst>
              <a:ext uri="{FF2B5EF4-FFF2-40B4-BE49-F238E27FC236}">
                <a16:creationId xmlns:a16="http://schemas.microsoft.com/office/drawing/2014/main" id="{E6A96437-D9AF-488F-A989-B9777FAE3ABB}"/>
              </a:ext>
            </a:extLst>
          </p:cNvPr>
          <p:cNvSpPr/>
          <p:nvPr/>
        </p:nvSpPr>
        <p:spPr>
          <a:xfrm>
            <a:off x="6640950" y="4064625"/>
            <a:ext cx="1454641" cy="613621"/>
          </a:xfrm>
          <a:prstGeom prst="roundRect">
            <a:avLst/>
          </a:prstGeom>
          <a:solidFill>
            <a:srgbClr val="951919"/>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F3 grinding</a:t>
            </a:r>
          </a:p>
        </p:txBody>
      </p:sp>
      <p:cxnSp>
        <p:nvCxnSpPr>
          <p:cNvPr id="47" name="Straight Arrow Connector 46">
            <a:extLst>
              <a:ext uri="{FF2B5EF4-FFF2-40B4-BE49-F238E27FC236}">
                <a16:creationId xmlns:a16="http://schemas.microsoft.com/office/drawing/2014/main" id="{DE535840-51DB-41B7-AAFA-08B2641D52B0}"/>
              </a:ext>
            </a:extLst>
          </p:cNvPr>
          <p:cNvCxnSpPr>
            <a:stCxn id="26" idx="1"/>
            <a:endCxn id="43" idx="3"/>
          </p:cNvCxnSpPr>
          <p:nvPr/>
        </p:nvCxnSpPr>
        <p:spPr>
          <a:xfrm flipH="1" flipV="1">
            <a:off x="8095591" y="4371436"/>
            <a:ext cx="372344"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3961DF63-761C-4F59-87B9-592515762FA2}"/>
              </a:ext>
            </a:extLst>
          </p:cNvPr>
          <p:cNvCxnSpPr>
            <a:stCxn id="40" idx="1"/>
            <a:endCxn id="26" idx="3"/>
          </p:cNvCxnSpPr>
          <p:nvPr/>
        </p:nvCxnSpPr>
        <p:spPr>
          <a:xfrm flipH="1">
            <a:off x="10085623" y="4021696"/>
            <a:ext cx="309954" cy="3497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E022BD9B-72B6-4719-B15B-F6E94D1CAA3A}"/>
              </a:ext>
            </a:extLst>
          </p:cNvPr>
          <p:cNvCxnSpPr>
            <a:stCxn id="43" idx="1"/>
            <a:endCxn id="27" idx="3"/>
          </p:cNvCxnSpPr>
          <p:nvPr/>
        </p:nvCxnSpPr>
        <p:spPr>
          <a:xfrm flipH="1">
            <a:off x="6198880" y="4371436"/>
            <a:ext cx="442070" cy="128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2" name="Rounded Rectangle 8">
            <a:extLst>
              <a:ext uri="{FF2B5EF4-FFF2-40B4-BE49-F238E27FC236}">
                <a16:creationId xmlns:a16="http://schemas.microsoft.com/office/drawing/2014/main" id="{30BF1435-095F-4F6A-AA54-82EDA16DE1A6}"/>
              </a:ext>
            </a:extLst>
          </p:cNvPr>
          <p:cNvSpPr/>
          <p:nvPr/>
        </p:nvSpPr>
        <p:spPr>
          <a:xfrm>
            <a:off x="9479617" y="209117"/>
            <a:ext cx="2440860" cy="613621"/>
          </a:xfrm>
          <a:prstGeom prst="roundRect">
            <a:avLst/>
          </a:prstGeom>
          <a:solidFill>
            <a:srgbClr val="ADAFBD"/>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Model Rubber Preparation</a:t>
            </a:r>
          </a:p>
        </p:txBody>
      </p:sp>
    </p:spTree>
    <p:extLst>
      <p:ext uri="{BB962C8B-B14F-4D97-AF65-F5344CB8AC3E}">
        <p14:creationId xmlns:p14="http://schemas.microsoft.com/office/powerpoint/2010/main" val="3373326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B4834-3EB5-41FF-9748-1C3152573392}"/>
              </a:ext>
            </a:extLst>
          </p:cNvPr>
          <p:cNvSpPr>
            <a:spLocks noGrp="1"/>
          </p:cNvSpPr>
          <p:nvPr>
            <p:ph type="title"/>
          </p:nvPr>
        </p:nvSpPr>
        <p:spPr>
          <a:xfrm>
            <a:off x="0" y="0"/>
            <a:ext cx="10515600" cy="1325563"/>
          </a:xfrm>
        </p:spPr>
        <p:txBody>
          <a:bodyPr/>
          <a:lstStyle/>
          <a:p>
            <a:r>
              <a:rPr lang="en-US" dirty="0"/>
              <a:t>Preparation of Single-Component Adhesive</a:t>
            </a:r>
          </a:p>
        </p:txBody>
      </p:sp>
      <p:sp>
        <p:nvSpPr>
          <p:cNvPr id="17" name="Rounded Rectangle 17">
            <a:extLst>
              <a:ext uri="{FF2B5EF4-FFF2-40B4-BE49-F238E27FC236}">
                <a16:creationId xmlns:a16="http://schemas.microsoft.com/office/drawing/2014/main" id="{92257C0C-76E8-4934-A14D-06CDD3BB303E}"/>
              </a:ext>
            </a:extLst>
          </p:cNvPr>
          <p:cNvSpPr/>
          <p:nvPr/>
        </p:nvSpPr>
        <p:spPr>
          <a:xfrm>
            <a:off x="342186" y="3962883"/>
            <a:ext cx="1617688" cy="850918"/>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Vulcanizing fluid 760 (cement)</a:t>
            </a:r>
          </a:p>
        </p:txBody>
      </p:sp>
      <p:sp>
        <p:nvSpPr>
          <p:cNvPr id="18" name="Rounded Rectangle 17">
            <a:extLst>
              <a:ext uri="{FF2B5EF4-FFF2-40B4-BE49-F238E27FC236}">
                <a16:creationId xmlns:a16="http://schemas.microsoft.com/office/drawing/2014/main" id="{2CB7A734-C2CC-4FB2-8ACD-9716BAC3B382}"/>
              </a:ext>
            </a:extLst>
          </p:cNvPr>
          <p:cNvSpPr/>
          <p:nvPr/>
        </p:nvSpPr>
        <p:spPr>
          <a:xfrm>
            <a:off x="342186" y="5021049"/>
            <a:ext cx="1617688" cy="850918"/>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Cushion Gum</a:t>
            </a:r>
          </a:p>
        </p:txBody>
      </p:sp>
      <p:sp>
        <p:nvSpPr>
          <p:cNvPr id="19" name="Rounded Rectangle 40">
            <a:extLst>
              <a:ext uri="{FF2B5EF4-FFF2-40B4-BE49-F238E27FC236}">
                <a16:creationId xmlns:a16="http://schemas.microsoft.com/office/drawing/2014/main" id="{8C5474E4-5B1A-45A9-A1EB-81C4AF879474}"/>
              </a:ext>
            </a:extLst>
          </p:cNvPr>
          <p:cNvSpPr/>
          <p:nvPr/>
        </p:nvSpPr>
        <p:spPr>
          <a:xfrm>
            <a:off x="534600" y="6079215"/>
            <a:ext cx="1232859" cy="613621"/>
          </a:xfrm>
          <a:prstGeom prst="roundRect">
            <a:avLst/>
          </a:prstGeom>
          <a:solidFill>
            <a:srgbClr val="275497"/>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toluene</a:t>
            </a:r>
          </a:p>
        </p:txBody>
      </p:sp>
      <p:sp>
        <p:nvSpPr>
          <p:cNvPr id="20" name="Rounded Rectangle 6">
            <a:extLst>
              <a:ext uri="{FF2B5EF4-FFF2-40B4-BE49-F238E27FC236}">
                <a16:creationId xmlns:a16="http://schemas.microsoft.com/office/drawing/2014/main" id="{369CDCE6-6D7F-4D0F-88C1-EB0899C85B1D}"/>
              </a:ext>
            </a:extLst>
          </p:cNvPr>
          <p:cNvSpPr/>
          <p:nvPr/>
        </p:nvSpPr>
        <p:spPr>
          <a:xfrm>
            <a:off x="2496573" y="4924854"/>
            <a:ext cx="1454641" cy="613621"/>
          </a:xfrm>
          <a:prstGeom prst="roundRect">
            <a:avLst/>
          </a:prstGeom>
          <a:solidFill>
            <a:srgbClr val="951919"/>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SCA wet blend toluene</a:t>
            </a:r>
          </a:p>
        </p:txBody>
      </p:sp>
      <p:cxnSp>
        <p:nvCxnSpPr>
          <p:cNvPr id="21" name="Straight Arrow Connector 20">
            <a:extLst>
              <a:ext uri="{FF2B5EF4-FFF2-40B4-BE49-F238E27FC236}">
                <a16:creationId xmlns:a16="http://schemas.microsoft.com/office/drawing/2014/main" id="{84B413D6-A3EC-499A-A703-1CB00F2E846F}"/>
              </a:ext>
            </a:extLst>
          </p:cNvPr>
          <p:cNvCxnSpPr>
            <a:stCxn id="17" idx="3"/>
            <a:endCxn id="20" idx="1"/>
          </p:cNvCxnSpPr>
          <p:nvPr/>
        </p:nvCxnSpPr>
        <p:spPr>
          <a:xfrm>
            <a:off x="1959874" y="4388342"/>
            <a:ext cx="536699" cy="8433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8342D256-71A7-42D6-8CFD-7224B1C0B763}"/>
              </a:ext>
            </a:extLst>
          </p:cNvPr>
          <p:cNvCxnSpPr>
            <a:stCxn id="18" idx="3"/>
            <a:endCxn id="20" idx="1"/>
          </p:cNvCxnSpPr>
          <p:nvPr/>
        </p:nvCxnSpPr>
        <p:spPr>
          <a:xfrm flipV="1">
            <a:off x="1959874" y="5231665"/>
            <a:ext cx="536699" cy="2148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5798FB3F-62F3-40C9-8E13-92271FD57AB8}"/>
              </a:ext>
            </a:extLst>
          </p:cNvPr>
          <p:cNvCxnSpPr>
            <a:endCxn id="20" idx="1"/>
          </p:cNvCxnSpPr>
          <p:nvPr/>
        </p:nvCxnSpPr>
        <p:spPr>
          <a:xfrm flipV="1">
            <a:off x="1828800" y="5231665"/>
            <a:ext cx="667773" cy="11543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Rounded Rectangle 17">
            <a:extLst>
              <a:ext uri="{FF2B5EF4-FFF2-40B4-BE49-F238E27FC236}">
                <a16:creationId xmlns:a16="http://schemas.microsoft.com/office/drawing/2014/main" id="{8B18BC27-FB3B-437D-BA1B-FE100AD223A4}"/>
              </a:ext>
            </a:extLst>
          </p:cNvPr>
          <p:cNvSpPr/>
          <p:nvPr/>
        </p:nvSpPr>
        <p:spPr>
          <a:xfrm>
            <a:off x="4285365" y="4814530"/>
            <a:ext cx="1617688" cy="850918"/>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SCA wet toluene</a:t>
            </a:r>
          </a:p>
        </p:txBody>
      </p:sp>
      <p:cxnSp>
        <p:nvCxnSpPr>
          <p:cNvPr id="25" name="Straight Arrow Connector 24">
            <a:extLst>
              <a:ext uri="{FF2B5EF4-FFF2-40B4-BE49-F238E27FC236}">
                <a16:creationId xmlns:a16="http://schemas.microsoft.com/office/drawing/2014/main" id="{89E2898A-8410-4977-90B8-92F39CB56991}"/>
              </a:ext>
            </a:extLst>
          </p:cNvPr>
          <p:cNvCxnSpPr>
            <a:stCxn id="20" idx="3"/>
            <a:endCxn id="24" idx="1"/>
          </p:cNvCxnSpPr>
          <p:nvPr/>
        </p:nvCxnSpPr>
        <p:spPr>
          <a:xfrm>
            <a:off x="3951214" y="5231665"/>
            <a:ext cx="334151" cy="83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Rounded Rectangle 17">
            <a:extLst>
              <a:ext uri="{FF2B5EF4-FFF2-40B4-BE49-F238E27FC236}">
                <a16:creationId xmlns:a16="http://schemas.microsoft.com/office/drawing/2014/main" id="{D09CD393-F178-4DD6-8E36-6F23D894D2B1}"/>
              </a:ext>
            </a:extLst>
          </p:cNvPr>
          <p:cNvSpPr/>
          <p:nvPr/>
        </p:nvSpPr>
        <p:spPr>
          <a:xfrm>
            <a:off x="6096533" y="2555440"/>
            <a:ext cx="1617688" cy="850918"/>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Vulcanizing fluid 760 (cement)</a:t>
            </a:r>
          </a:p>
        </p:txBody>
      </p:sp>
      <p:sp>
        <p:nvSpPr>
          <p:cNvPr id="27" name="Rounded Rectangle 17">
            <a:extLst>
              <a:ext uri="{FF2B5EF4-FFF2-40B4-BE49-F238E27FC236}">
                <a16:creationId xmlns:a16="http://schemas.microsoft.com/office/drawing/2014/main" id="{DCFA9103-3FA5-4A53-B983-99D44753A459}"/>
              </a:ext>
            </a:extLst>
          </p:cNvPr>
          <p:cNvSpPr/>
          <p:nvPr/>
        </p:nvSpPr>
        <p:spPr>
          <a:xfrm>
            <a:off x="6096533" y="3613606"/>
            <a:ext cx="1617688" cy="850918"/>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Cushion Gum</a:t>
            </a:r>
          </a:p>
        </p:txBody>
      </p:sp>
      <p:sp>
        <p:nvSpPr>
          <p:cNvPr id="28" name="Rounded Rectangle 6">
            <a:extLst>
              <a:ext uri="{FF2B5EF4-FFF2-40B4-BE49-F238E27FC236}">
                <a16:creationId xmlns:a16="http://schemas.microsoft.com/office/drawing/2014/main" id="{273674EA-77E0-4DC7-852E-CE0F84CA028D}"/>
              </a:ext>
            </a:extLst>
          </p:cNvPr>
          <p:cNvSpPr/>
          <p:nvPr/>
        </p:nvSpPr>
        <p:spPr>
          <a:xfrm>
            <a:off x="8250920" y="3517411"/>
            <a:ext cx="1454641" cy="613621"/>
          </a:xfrm>
          <a:prstGeom prst="roundRect">
            <a:avLst/>
          </a:prstGeom>
          <a:solidFill>
            <a:srgbClr val="951919"/>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SCA dry blend</a:t>
            </a:r>
          </a:p>
        </p:txBody>
      </p:sp>
      <p:cxnSp>
        <p:nvCxnSpPr>
          <p:cNvPr id="29" name="Straight Arrow Connector 28">
            <a:extLst>
              <a:ext uri="{FF2B5EF4-FFF2-40B4-BE49-F238E27FC236}">
                <a16:creationId xmlns:a16="http://schemas.microsoft.com/office/drawing/2014/main" id="{D48E2BFA-7A7B-47A6-9B7E-EFF02CA5CACD}"/>
              </a:ext>
            </a:extLst>
          </p:cNvPr>
          <p:cNvCxnSpPr>
            <a:stCxn id="26" idx="3"/>
            <a:endCxn id="28" idx="1"/>
          </p:cNvCxnSpPr>
          <p:nvPr/>
        </p:nvCxnSpPr>
        <p:spPr>
          <a:xfrm>
            <a:off x="7714221" y="2980899"/>
            <a:ext cx="536699" cy="8433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B6FBF3D8-D0E4-422A-A881-A21A4A444E11}"/>
              </a:ext>
            </a:extLst>
          </p:cNvPr>
          <p:cNvCxnSpPr>
            <a:stCxn id="27" idx="3"/>
            <a:endCxn id="28" idx="1"/>
          </p:cNvCxnSpPr>
          <p:nvPr/>
        </p:nvCxnSpPr>
        <p:spPr>
          <a:xfrm flipV="1">
            <a:off x="7714221" y="3824222"/>
            <a:ext cx="536699" cy="2148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Rounded Rectangle 17">
            <a:extLst>
              <a:ext uri="{FF2B5EF4-FFF2-40B4-BE49-F238E27FC236}">
                <a16:creationId xmlns:a16="http://schemas.microsoft.com/office/drawing/2014/main" id="{B8965F3B-E4A5-4EBF-9F8D-F5FE85463277}"/>
              </a:ext>
            </a:extLst>
          </p:cNvPr>
          <p:cNvSpPr/>
          <p:nvPr/>
        </p:nvSpPr>
        <p:spPr>
          <a:xfrm>
            <a:off x="10039712" y="3407087"/>
            <a:ext cx="1617688" cy="850918"/>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SCA dry</a:t>
            </a:r>
          </a:p>
        </p:txBody>
      </p:sp>
      <p:cxnSp>
        <p:nvCxnSpPr>
          <p:cNvPr id="32" name="Straight Arrow Connector 31">
            <a:extLst>
              <a:ext uri="{FF2B5EF4-FFF2-40B4-BE49-F238E27FC236}">
                <a16:creationId xmlns:a16="http://schemas.microsoft.com/office/drawing/2014/main" id="{4EDF577C-F6FB-416C-AB30-D84514CC5E36}"/>
              </a:ext>
            </a:extLst>
          </p:cNvPr>
          <p:cNvCxnSpPr>
            <a:stCxn id="28" idx="3"/>
            <a:endCxn id="31" idx="1"/>
          </p:cNvCxnSpPr>
          <p:nvPr/>
        </p:nvCxnSpPr>
        <p:spPr>
          <a:xfrm>
            <a:off x="9705561" y="3824222"/>
            <a:ext cx="334151" cy="83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Rounded Rectangle 6">
            <a:extLst>
              <a:ext uri="{FF2B5EF4-FFF2-40B4-BE49-F238E27FC236}">
                <a16:creationId xmlns:a16="http://schemas.microsoft.com/office/drawing/2014/main" id="{7E9E7BEB-9CD5-45A4-83C5-D1E5A0416433}"/>
              </a:ext>
            </a:extLst>
          </p:cNvPr>
          <p:cNvSpPr/>
          <p:nvPr/>
        </p:nvSpPr>
        <p:spPr>
          <a:xfrm>
            <a:off x="8403320" y="4131032"/>
            <a:ext cx="1454641" cy="613621"/>
          </a:xfrm>
          <a:prstGeom prst="roundRect">
            <a:avLst/>
          </a:prstGeom>
          <a:solidFill>
            <a:srgbClr val="951919"/>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SCA dry blend low cement</a:t>
            </a:r>
          </a:p>
        </p:txBody>
      </p:sp>
      <p:sp>
        <p:nvSpPr>
          <p:cNvPr id="34" name="Rounded Rectangle 17">
            <a:extLst>
              <a:ext uri="{FF2B5EF4-FFF2-40B4-BE49-F238E27FC236}">
                <a16:creationId xmlns:a16="http://schemas.microsoft.com/office/drawing/2014/main" id="{7D3C89AC-EFC1-433D-9C13-64D5DF224183}"/>
              </a:ext>
            </a:extLst>
          </p:cNvPr>
          <p:cNvSpPr/>
          <p:nvPr/>
        </p:nvSpPr>
        <p:spPr>
          <a:xfrm>
            <a:off x="10192112" y="4105326"/>
            <a:ext cx="1617688" cy="850918"/>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SCA dry low cement</a:t>
            </a:r>
          </a:p>
        </p:txBody>
      </p:sp>
      <p:sp>
        <p:nvSpPr>
          <p:cNvPr id="35" name="Rounded Rectangle 8">
            <a:extLst>
              <a:ext uri="{FF2B5EF4-FFF2-40B4-BE49-F238E27FC236}">
                <a16:creationId xmlns:a16="http://schemas.microsoft.com/office/drawing/2014/main" id="{5347EA4F-7C8D-4723-83C1-835321800BEA}"/>
              </a:ext>
            </a:extLst>
          </p:cNvPr>
          <p:cNvSpPr/>
          <p:nvPr/>
        </p:nvSpPr>
        <p:spPr>
          <a:xfrm>
            <a:off x="9295170" y="924671"/>
            <a:ext cx="2440860" cy="613621"/>
          </a:xfrm>
          <a:prstGeom prst="roundRect">
            <a:avLst/>
          </a:prstGeom>
          <a:solidFill>
            <a:srgbClr val="ADAFBD"/>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SCA Preparation</a:t>
            </a:r>
          </a:p>
        </p:txBody>
      </p:sp>
    </p:spTree>
    <p:extLst>
      <p:ext uri="{BB962C8B-B14F-4D97-AF65-F5344CB8AC3E}">
        <p14:creationId xmlns:p14="http://schemas.microsoft.com/office/powerpoint/2010/main" val="1653802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5BDFA-1B59-43F2-81F8-C90AC4BEDB26}"/>
              </a:ext>
            </a:extLst>
          </p:cNvPr>
          <p:cNvSpPr>
            <a:spLocks noGrp="1"/>
          </p:cNvSpPr>
          <p:nvPr>
            <p:ph type="title"/>
          </p:nvPr>
        </p:nvSpPr>
        <p:spPr>
          <a:xfrm>
            <a:off x="0" y="-4759"/>
            <a:ext cx="10515600" cy="1325563"/>
          </a:xfrm>
        </p:spPr>
        <p:txBody>
          <a:bodyPr/>
          <a:lstStyle/>
          <a:p>
            <a:r>
              <a:rPr lang="en-US" dirty="0"/>
              <a:t>Laminate Preparation I</a:t>
            </a:r>
          </a:p>
        </p:txBody>
      </p:sp>
      <p:sp>
        <p:nvSpPr>
          <p:cNvPr id="3" name="Rounded Rectangle 17">
            <a:extLst>
              <a:ext uri="{FF2B5EF4-FFF2-40B4-BE49-F238E27FC236}">
                <a16:creationId xmlns:a16="http://schemas.microsoft.com/office/drawing/2014/main" id="{08945E48-E1DD-4A05-A58C-E207205C1666}"/>
              </a:ext>
            </a:extLst>
          </p:cNvPr>
          <p:cNvSpPr/>
          <p:nvPr/>
        </p:nvSpPr>
        <p:spPr>
          <a:xfrm>
            <a:off x="342186" y="1102593"/>
            <a:ext cx="1617688" cy="850918"/>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Vulcanizing fluid 760 (cement)</a:t>
            </a:r>
          </a:p>
        </p:txBody>
      </p:sp>
      <p:sp>
        <p:nvSpPr>
          <p:cNvPr id="4" name="Rounded Rectangle 17">
            <a:extLst>
              <a:ext uri="{FF2B5EF4-FFF2-40B4-BE49-F238E27FC236}">
                <a16:creationId xmlns:a16="http://schemas.microsoft.com/office/drawing/2014/main" id="{9C382AAE-33EF-4CB4-918B-5C03E978802B}"/>
              </a:ext>
            </a:extLst>
          </p:cNvPr>
          <p:cNvSpPr/>
          <p:nvPr/>
        </p:nvSpPr>
        <p:spPr>
          <a:xfrm>
            <a:off x="342186" y="2160759"/>
            <a:ext cx="1617688" cy="850918"/>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Cushion Gum</a:t>
            </a:r>
          </a:p>
        </p:txBody>
      </p:sp>
      <p:sp>
        <p:nvSpPr>
          <p:cNvPr id="5" name="Rounded Rectangle 6">
            <a:extLst>
              <a:ext uri="{FF2B5EF4-FFF2-40B4-BE49-F238E27FC236}">
                <a16:creationId xmlns:a16="http://schemas.microsoft.com/office/drawing/2014/main" id="{C587FB8A-4CE7-4D82-87FE-6660969CC412}"/>
              </a:ext>
            </a:extLst>
          </p:cNvPr>
          <p:cNvSpPr/>
          <p:nvPr/>
        </p:nvSpPr>
        <p:spPr>
          <a:xfrm>
            <a:off x="2496573" y="2064564"/>
            <a:ext cx="1454641" cy="797007"/>
          </a:xfrm>
          <a:prstGeom prst="roundRect">
            <a:avLst/>
          </a:prstGeom>
          <a:solidFill>
            <a:srgbClr val="951919"/>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TCA laminate prep 2 kg solids/m2 </a:t>
            </a:r>
          </a:p>
        </p:txBody>
      </p:sp>
      <p:cxnSp>
        <p:nvCxnSpPr>
          <p:cNvPr id="6" name="Straight Arrow Connector 5">
            <a:extLst>
              <a:ext uri="{FF2B5EF4-FFF2-40B4-BE49-F238E27FC236}">
                <a16:creationId xmlns:a16="http://schemas.microsoft.com/office/drawing/2014/main" id="{81E4F0B1-D879-4012-8FDC-E6921034E54B}"/>
              </a:ext>
            </a:extLst>
          </p:cNvPr>
          <p:cNvCxnSpPr>
            <a:cxnSpLocks/>
            <a:stCxn id="3" idx="3"/>
            <a:endCxn id="5" idx="1"/>
          </p:cNvCxnSpPr>
          <p:nvPr/>
        </p:nvCxnSpPr>
        <p:spPr>
          <a:xfrm>
            <a:off x="1959874" y="1528052"/>
            <a:ext cx="536699" cy="9350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D340CEE7-51AF-4890-9C49-BC79942EAA28}"/>
              </a:ext>
            </a:extLst>
          </p:cNvPr>
          <p:cNvCxnSpPr>
            <a:cxnSpLocks/>
            <a:stCxn id="4" idx="3"/>
            <a:endCxn id="5" idx="1"/>
          </p:cNvCxnSpPr>
          <p:nvPr/>
        </p:nvCxnSpPr>
        <p:spPr>
          <a:xfrm flipV="1">
            <a:off x="1959874" y="2463068"/>
            <a:ext cx="536699" cy="1231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Rounded Rectangle 17">
            <a:extLst>
              <a:ext uri="{FF2B5EF4-FFF2-40B4-BE49-F238E27FC236}">
                <a16:creationId xmlns:a16="http://schemas.microsoft.com/office/drawing/2014/main" id="{F69D05F8-6C75-4770-800B-BB07F276CEB4}"/>
              </a:ext>
            </a:extLst>
          </p:cNvPr>
          <p:cNvSpPr/>
          <p:nvPr/>
        </p:nvSpPr>
        <p:spPr>
          <a:xfrm>
            <a:off x="342186" y="3214698"/>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F3 cured</a:t>
            </a:r>
          </a:p>
        </p:txBody>
      </p:sp>
      <p:cxnSp>
        <p:nvCxnSpPr>
          <p:cNvPr id="13" name="Straight Arrow Connector 12">
            <a:extLst>
              <a:ext uri="{FF2B5EF4-FFF2-40B4-BE49-F238E27FC236}">
                <a16:creationId xmlns:a16="http://schemas.microsoft.com/office/drawing/2014/main" id="{4F921D00-328C-4AEA-96BE-422A4A5FAD5C}"/>
              </a:ext>
            </a:extLst>
          </p:cNvPr>
          <p:cNvCxnSpPr>
            <a:cxnSpLocks/>
            <a:stCxn id="11" idx="3"/>
            <a:endCxn id="5" idx="1"/>
          </p:cNvCxnSpPr>
          <p:nvPr/>
        </p:nvCxnSpPr>
        <p:spPr>
          <a:xfrm flipV="1">
            <a:off x="1959874" y="2463068"/>
            <a:ext cx="536699" cy="11013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Rounded Rectangle 17">
            <a:extLst>
              <a:ext uri="{FF2B5EF4-FFF2-40B4-BE49-F238E27FC236}">
                <a16:creationId xmlns:a16="http://schemas.microsoft.com/office/drawing/2014/main" id="{32F0491B-39EA-470A-BA5C-BAEB66896BFD}"/>
              </a:ext>
            </a:extLst>
          </p:cNvPr>
          <p:cNvSpPr/>
          <p:nvPr/>
        </p:nvSpPr>
        <p:spPr>
          <a:xfrm>
            <a:off x="342186" y="5040470"/>
            <a:ext cx="1617688" cy="850918"/>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Cushion Gum</a:t>
            </a:r>
          </a:p>
        </p:txBody>
      </p:sp>
      <p:sp>
        <p:nvSpPr>
          <p:cNvPr id="16" name="Rounded Rectangle 6">
            <a:extLst>
              <a:ext uri="{FF2B5EF4-FFF2-40B4-BE49-F238E27FC236}">
                <a16:creationId xmlns:a16="http://schemas.microsoft.com/office/drawing/2014/main" id="{AB1DD5E7-89F5-4219-8A22-3E7F41AC4E02}"/>
              </a:ext>
            </a:extLst>
          </p:cNvPr>
          <p:cNvSpPr/>
          <p:nvPr/>
        </p:nvSpPr>
        <p:spPr>
          <a:xfrm>
            <a:off x="2496573" y="4944275"/>
            <a:ext cx="1454641" cy="613621"/>
          </a:xfrm>
          <a:prstGeom prst="roundRect">
            <a:avLst/>
          </a:prstGeom>
          <a:solidFill>
            <a:srgbClr val="951919"/>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CG only laminate prep </a:t>
            </a:r>
          </a:p>
        </p:txBody>
      </p:sp>
      <p:cxnSp>
        <p:nvCxnSpPr>
          <p:cNvPr id="18" name="Straight Arrow Connector 17">
            <a:extLst>
              <a:ext uri="{FF2B5EF4-FFF2-40B4-BE49-F238E27FC236}">
                <a16:creationId xmlns:a16="http://schemas.microsoft.com/office/drawing/2014/main" id="{415B43A7-05AD-484B-BA3D-68EF14DDFC92}"/>
              </a:ext>
            </a:extLst>
          </p:cNvPr>
          <p:cNvCxnSpPr>
            <a:stCxn id="15" idx="3"/>
            <a:endCxn id="16" idx="1"/>
          </p:cNvCxnSpPr>
          <p:nvPr/>
        </p:nvCxnSpPr>
        <p:spPr>
          <a:xfrm flipV="1">
            <a:off x="1959874" y="5251086"/>
            <a:ext cx="536699" cy="2148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Rounded Rectangle 17">
            <a:extLst>
              <a:ext uri="{FF2B5EF4-FFF2-40B4-BE49-F238E27FC236}">
                <a16:creationId xmlns:a16="http://schemas.microsoft.com/office/drawing/2014/main" id="{49896A6C-5299-49E3-B6D9-035658D3657C}"/>
              </a:ext>
            </a:extLst>
          </p:cNvPr>
          <p:cNvSpPr/>
          <p:nvPr/>
        </p:nvSpPr>
        <p:spPr>
          <a:xfrm>
            <a:off x="342186" y="6094409"/>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F3 cured</a:t>
            </a:r>
          </a:p>
        </p:txBody>
      </p:sp>
      <p:cxnSp>
        <p:nvCxnSpPr>
          <p:cNvPr id="20" name="Straight Arrow Connector 19">
            <a:extLst>
              <a:ext uri="{FF2B5EF4-FFF2-40B4-BE49-F238E27FC236}">
                <a16:creationId xmlns:a16="http://schemas.microsoft.com/office/drawing/2014/main" id="{5DC299BD-B2CE-47C2-867B-B0A6DBCAB5C5}"/>
              </a:ext>
            </a:extLst>
          </p:cNvPr>
          <p:cNvCxnSpPr>
            <a:stCxn id="19" idx="3"/>
            <a:endCxn id="16" idx="1"/>
          </p:cNvCxnSpPr>
          <p:nvPr/>
        </p:nvCxnSpPr>
        <p:spPr>
          <a:xfrm flipV="1">
            <a:off x="1959874" y="5251086"/>
            <a:ext cx="536699" cy="11930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Rounded Rectangle 17">
            <a:extLst>
              <a:ext uri="{FF2B5EF4-FFF2-40B4-BE49-F238E27FC236}">
                <a16:creationId xmlns:a16="http://schemas.microsoft.com/office/drawing/2014/main" id="{4AE8AC70-1F61-4AFB-98A3-B14F6A3A6E29}"/>
              </a:ext>
            </a:extLst>
          </p:cNvPr>
          <p:cNvSpPr/>
          <p:nvPr/>
        </p:nvSpPr>
        <p:spPr>
          <a:xfrm>
            <a:off x="5681097" y="1090155"/>
            <a:ext cx="1617688" cy="850918"/>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Vulcanizing fluid 760 (cement)</a:t>
            </a:r>
          </a:p>
        </p:txBody>
      </p:sp>
      <p:sp>
        <p:nvSpPr>
          <p:cNvPr id="23" name="Rounded Rectangle 6">
            <a:extLst>
              <a:ext uri="{FF2B5EF4-FFF2-40B4-BE49-F238E27FC236}">
                <a16:creationId xmlns:a16="http://schemas.microsoft.com/office/drawing/2014/main" id="{0E674990-E341-4994-8470-7F14D6F106B7}"/>
              </a:ext>
            </a:extLst>
          </p:cNvPr>
          <p:cNvSpPr/>
          <p:nvPr/>
        </p:nvSpPr>
        <p:spPr>
          <a:xfrm>
            <a:off x="7835484" y="2052126"/>
            <a:ext cx="1454641" cy="613621"/>
          </a:xfrm>
          <a:prstGeom prst="roundRect">
            <a:avLst/>
          </a:prstGeom>
          <a:solidFill>
            <a:srgbClr val="951919"/>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Cement only laminate prep </a:t>
            </a:r>
          </a:p>
        </p:txBody>
      </p:sp>
      <p:cxnSp>
        <p:nvCxnSpPr>
          <p:cNvPr id="24" name="Straight Arrow Connector 23">
            <a:extLst>
              <a:ext uri="{FF2B5EF4-FFF2-40B4-BE49-F238E27FC236}">
                <a16:creationId xmlns:a16="http://schemas.microsoft.com/office/drawing/2014/main" id="{14761C66-C9C1-44BB-B3B1-410220A3D1E0}"/>
              </a:ext>
            </a:extLst>
          </p:cNvPr>
          <p:cNvCxnSpPr>
            <a:stCxn id="21" idx="3"/>
            <a:endCxn id="23" idx="1"/>
          </p:cNvCxnSpPr>
          <p:nvPr/>
        </p:nvCxnSpPr>
        <p:spPr>
          <a:xfrm>
            <a:off x="7298785" y="1515614"/>
            <a:ext cx="536699" cy="8433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Rounded Rectangle 17">
            <a:extLst>
              <a:ext uri="{FF2B5EF4-FFF2-40B4-BE49-F238E27FC236}">
                <a16:creationId xmlns:a16="http://schemas.microsoft.com/office/drawing/2014/main" id="{4ACAC52E-DB8E-4C71-9AF3-D59DADC71DB4}"/>
              </a:ext>
            </a:extLst>
          </p:cNvPr>
          <p:cNvSpPr/>
          <p:nvPr/>
        </p:nvSpPr>
        <p:spPr>
          <a:xfrm>
            <a:off x="5681097" y="3202260"/>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F3 cured</a:t>
            </a:r>
          </a:p>
        </p:txBody>
      </p:sp>
      <p:cxnSp>
        <p:nvCxnSpPr>
          <p:cNvPr id="27" name="Straight Arrow Connector 26">
            <a:extLst>
              <a:ext uri="{FF2B5EF4-FFF2-40B4-BE49-F238E27FC236}">
                <a16:creationId xmlns:a16="http://schemas.microsoft.com/office/drawing/2014/main" id="{3C1FF4A8-03F4-45C6-A832-9B1FD57A73A4}"/>
              </a:ext>
            </a:extLst>
          </p:cNvPr>
          <p:cNvCxnSpPr>
            <a:stCxn id="26" idx="3"/>
            <a:endCxn id="23" idx="1"/>
          </p:cNvCxnSpPr>
          <p:nvPr/>
        </p:nvCxnSpPr>
        <p:spPr>
          <a:xfrm flipV="1">
            <a:off x="7298785" y="2358937"/>
            <a:ext cx="536699" cy="11930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8" name="Rounded Rectangle 40">
            <a:extLst>
              <a:ext uri="{FF2B5EF4-FFF2-40B4-BE49-F238E27FC236}">
                <a16:creationId xmlns:a16="http://schemas.microsoft.com/office/drawing/2014/main" id="{8D66F834-5477-4ADB-9752-7C1E0F4330D6}"/>
              </a:ext>
            </a:extLst>
          </p:cNvPr>
          <p:cNvSpPr/>
          <p:nvPr/>
        </p:nvSpPr>
        <p:spPr>
          <a:xfrm>
            <a:off x="4144945" y="1445440"/>
            <a:ext cx="1182297" cy="621792"/>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Laminate image</a:t>
            </a:r>
          </a:p>
        </p:txBody>
      </p:sp>
      <p:sp>
        <p:nvSpPr>
          <p:cNvPr id="29" name="Rounded Rectangle 40">
            <a:extLst>
              <a:ext uri="{FF2B5EF4-FFF2-40B4-BE49-F238E27FC236}">
                <a16:creationId xmlns:a16="http://schemas.microsoft.com/office/drawing/2014/main" id="{906BD78C-F7B1-4276-8353-15D21C83E490}"/>
              </a:ext>
            </a:extLst>
          </p:cNvPr>
          <p:cNvSpPr/>
          <p:nvPr/>
        </p:nvSpPr>
        <p:spPr>
          <a:xfrm>
            <a:off x="4144945" y="2239779"/>
            <a:ext cx="1182297" cy="621792"/>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TCA lam peel test</a:t>
            </a:r>
          </a:p>
        </p:txBody>
      </p:sp>
      <p:sp>
        <p:nvSpPr>
          <p:cNvPr id="30" name="Rounded Rectangle 40">
            <a:extLst>
              <a:ext uri="{FF2B5EF4-FFF2-40B4-BE49-F238E27FC236}">
                <a16:creationId xmlns:a16="http://schemas.microsoft.com/office/drawing/2014/main" id="{4C5A0EB1-336F-468B-BF9B-AAECBAF86118}"/>
              </a:ext>
            </a:extLst>
          </p:cNvPr>
          <p:cNvSpPr/>
          <p:nvPr/>
        </p:nvSpPr>
        <p:spPr>
          <a:xfrm>
            <a:off x="4220433" y="4944275"/>
            <a:ext cx="1359971" cy="621792"/>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CG only lam peel test</a:t>
            </a:r>
          </a:p>
        </p:txBody>
      </p:sp>
      <p:sp>
        <p:nvSpPr>
          <p:cNvPr id="31" name="Rounded Rectangle 40">
            <a:extLst>
              <a:ext uri="{FF2B5EF4-FFF2-40B4-BE49-F238E27FC236}">
                <a16:creationId xmlns:a16="http://schemas.microsoft.com/office/drawing/2014/main" id="{6C379738-14F0-48C6-9BF6-BFE623DFCA0A}"/>
              </a:ext>
            </a:extLst>
          </p:cNvPr>
          <p:cNvSpPr/>
          <p:nvPr/>
        </p:nvSpPr>
        <p:spPr>
          <a:xfrm>
            <a:off x="9746702" y="2047337"/>
            <a:ext cx="1454641" cy="621792"/>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Cement only lam peel test</a:t>
            </a:r>
          </a:p>
        </p:txBody>
      </p:sp>
      <p:sp>
        <p:nvSpPr>
          <p:cNvPr id="34" name="Rounded Rectangle 6">
            <a:extLst>
              <a:ext uri="{FF2B5EF4-FFF2-40B4-BE49-F238E27FC236}">
                <a16:creationId xmlns:a16="http://schemas.microsoft.com/office/drawing/2014/main" id="{D3015691-5ED6-422F-887D-80AFFD17BADB}"/>
              </a:ext>
            </a:extLst>
          </p:cNvPr>
          <p:cNvSpPr/>
          <p:nvPr/>
        </p:nvSpPr>
        <p:spPr>
          <a:xfrm>
            <a:off x="8118282" y="4728765"/>
            <a:ext cx="1454641" cy="613621"/>
          </a:xfrm>
          <a:prstGeom prst="roundRect">
            <a:avLst/>
          </a:prstGeom>
          <a:solidFill>
            <a:srgbClr val="951919"/>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No adhesive laminate prep </a:t>
            </a:r>
          </a:p>
        </p:txBody>
      </p:sp>
      <p:sp>
        <p:nvSpPr>
          <p:cNvPr id="37" name="Rounded Rectangle 17">
            <a:extLst>
              <a:ext uri="{FF2B5EF4-FFF2-40B4-BE49-F238E27FC236}">
                <a16:creationId xmlns:a16="http://schemas.microsoft.com/office/drawing/2014/main" id="{1A3BDAD7-EBB0-4DC2-872A-4BF255C49685}"/>
              </a:ext>
            </a:extLst>
          </p:cNvPr>
          <p:cNvSpPr/>
          <p:nvPr/>
        </p:nvSpPr>
        <p:spPr>
          <a:xfrm>
            <a:off x="5963895" y="5878899"/>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F3 cured</a:t>
            </a:r>
          </a:p>
        </p:txBody>
      </p:sp>
      <p:cxnSp>
        <p:nvCxnSpPr>
          <p:cNvPr id="38" name="Straight Arrow Connector 37">
            <a:extLst>
              <a:ext uri="{FF2B5EF4-FFF2-40B4-BE49-F238E27FC236}">
                <a16:creationId xmlns:a16="http://schemas.microsoft.com/office/drawing/2014/main" id="{BAC01F2B-3535-405D-A414-69F8661D177C}"/>
              </a:ext>
            </a:extLst>
          </p:cNvPr>
          <p:cNvCxnSpPr>
            <a:stCxn id="37" idx="3"/>
            <a:endCxn id="34" idx="1"/>
          </p:cNvCxnSpPr>
          <p:nvPr/>
        </p:nvCxnSpPr>
        <p:spPr>
          <a:xfrm flipV="1">
            <a:off x="7581583" y="5035576"/>
            <a:ext cx="536699" cy="11930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9" name="Rounded Rectangle 40">
            <a:extLst>
              <a:ext uri="{FF2B5EF4-FFF2-40B4-BE49-F238E27FC236}">
                <a16:creationId xmlns:a16="http://schemas.microsoft.com/office/drawing/2014/main" id="{9E9F0E7C-E629-408D-A288-7AB68BC7C447}"/>
              </a:ext>
            </a:extLst>
          </p:cNvPr>
          <p:cNvSpPr/>
          <p:nvPr/>
        </p:nvSpPr>
        <p:spPr>
          <a:xfrm>
            <a:off x="10019046" y="4728765"/>
            <a:ext cx="1617688" cy="621792"/>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No adhesive lam peel test</a:t>
            </a:r>
          </a:p>
        </p:txBody>
      </p:sp>
      <p:sp>
        <p:nvSpPr>
          <p:cNvPr id="43" name="Rounded Rectangle 8">
            <a:extLst>
              <a:ext uri="{FF2B5EF4-FFF2-40B4-BE49-F238E27FC236}">
                <a16:creationId xmlns:a16="http://schemas.microsoft.com/office/drawing/2014/main" id="{E2CD06B2-A754-4FC4-B3B5-FFE90E64D842}"/>
              </a:ext>
            </a:extLst>
          </p:cNvPr>
          <p:cNvSpPr/>
          <p:nvPr/>
        </p:nvSpPr>
        <p:spPr>
          <a:xfrm>
            <a:off x="9504784" y="158232"/>
            <a:ext cx="2440860" cy="613621"/>
          </a:xfrm>
          <a:prstGeom prst="roundRect">
            <a:avLst/>
          </a:prstGeom>
          <a:solidFill>
            <a:srgbClr val="ADAFBD"/>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Laminate Adhesion Strength</a:t>
            </a:r>
          </a:p>
        </p:txBody>
      </p:sp>
      <p:cxnSp>
        <p:nvCxnSpPr>
          <p:cNvPr id="45" name="Straight Arrow Connector 44">
            <a:extLst>
              <a:ext uri="{FF2B5EF4-FFF2-40B4-BE49-F238E27FC236}">
                <a16:creationId xmlns:a16="http://schemas.microsoft.com/office/drawing/2014/main" id="{19268BA2-2057-4B21-986F-02C8DF5BECC3}"/>
              </a:ext>
            </a:extLst>
          </p:cNvPr>
          <p:cNvCxnSpPr>
            <a:stCxn id="5" idx="3"/>
            <a:endCxn id="29" idx="1"/>
          </p:cNvCxnSpPr>
          <p:nvPr/>
        </p:nvCxnSpPr>
        <p:spPr>
          <a:xfrm>
            <a:off x="3951214" y="2463068"/>
            <a:ext cx="193731" cy="876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a:extLst>
              <a:ext uri="{FF2B5EF4-FFF2-40B4-BE49-F238E27FC236}">
                <a16:creationId xmlns:a16="http://schemas.microsoft.com/office/drawing/2014/main" id="{E3999C23-6B17-449D-81CF-C1B60870E831}"/>
              </a:ext>
            </a:extLst>
          </p:cNvPr>
          <p:cNvCxnSpPr>
            <a:stCxn id="5" idx="3"/>
            <a:endCxn id="28" idx="1"/>
          </p:cNvCxnSpPr>
          <p:nvPr/>
        </p:nvCxnSpPr>
        <p:spPr>
          <a:xfrm flipV="1">
            <a:off x="3951214" y="1756336"/>
            <a:ext cx="193731" cy="7067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58D8D49D-0759-454C-91D2-979D2950509A}"/>
              </a:ext>
            </a:extLst>
          </p:cNvPr>
          <p:cNvCxnSpPr>
            <a:stCxn id="23" idx="3"/>
            <a:endCxn id="31" idx="1"/>
          </p:cNvCxnSpPr>
          <p:nvPr/>
        </p:nvCxnSpPr>
        <p:spPr>
          <a:xfrm flipV="1">
            <a:off x="9290125" y="2358233"/>
            <a:ext cx="456577" cy="7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FB9FFBED-4DFE-42DB-AB94-9924D67DDA6B}"/>
              </a:ext>
            </a:extLst>
          </p:cNvPr>
          <p:cNvCxnSpPr>
            <a:stCxn id="16" idx="3"/>
            <a:endCxn id="30" idx="1"/>
          </p:cNvCxnSpPr>
          <p:nvPr/>
        </p:nvCxnSpPr>
        <p:spPr>
          <a:xfrm>
            <a:off x="3951214" y="5251086"/>
            <a:ext cx="269219" cy="40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44210152-DF5F-464D-839A-DFAE6D3278C2}"/>
              </a:ext>
            </a:extLst>
          </p:cNvPr>
          <p:cNvCxnSpPr>
            <a:stCxn id="34" idx="3"/>
            <a:endCxn id="39" idx="1"/>
          </p:cNvCxnSpPr>
          <p:nvPr/>
        </p:nvCxnSpPr>
        <p:spPr>
          <a:xfrm>
            <a:off x="9572923" y="5035576"/>
            <a:ext cx="446123" cy="40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93256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5BDFA-1B59-43F2-81F8-C90AC4BEDB26}"/>
              </a:ext>
            </a:extLst>
          </p:cNvPr>
          <p:cNvSpPr>
            <a:spLocks noGrp="1"/>
          </p:cNvSpPr>
          <p:nvPr>
            <p:ph type="title"/>
          </p:nvPr>
        </p:nvSpPr>
        <p:spPr>
          <a:xfrm>
            <a:off x="0" y="-4759"/>
            <a:ext cx="10515600" cy="1325563"/>
          </a:xfrm>
        </p:spPr>
        <p:txBody>
          <a:bodyPr/>
          <a:lstStyle/>
          <a:p>
            <a:r>
              <a:rPr lang="en-US" dirty="0"/>
              <a:t>Laminate Preparation II</a:t>
            </a:r>
          </a:p>
        </p:txBody>
      </p:sp>
      <p:sp>
        <p:nvSpPr>
          <p:cNvPr id="15" name="Rounded Rectangle 17">
            <a:extLst>
              <a:ext uri="{FF2B5EF4-FFF2-40B4-BE49-F238E27FC236}">
                <a16:creationId xmlns:a16="http://schemas.microsoft.com/office/drawing/2014/main" id="{32F0491B-39EA-470A-BA5C-BAEB66896BFD}"/>
              </a:ext>
            </a:extLst>
          </p:cNvPr>
          <p:cNvSpPr/>
          <p:nvPr/>
        </p:nvSpPr>
        <p:spPr>
          <a:xfrm>
            <a:off x="325408" y="1307894"/>
            <a:ext cx="1617688" cy="850918"/>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SCA wet toluene </a:t>
            </a:r>
          </a:p>
        </p:txBody>
      </p:sp>
      <p:sp>
        <p:nvSpPr>
          <p:cNvPr id="16" name="Rounded Rectangle 6">
            <a:extLst>
              <a:ext uri="{FF2B5EF4-FFF2-40B4-BE49-F238E27FC236}">
                <a16:creationId xmlns:a16="http://schemas.microsoft.com/office/drawing/2014/main" id="{AB1DD5E7-89F5-4219-8A22-3E7F41AC4E02}"/>
              </a:ext>
            </a:extLst>
          </p:cNvPr>
          <p:cNvSpPr/>
          <p:nvPr/>
        </p:nvSpPr>
        <p:spPr>
          <a:xfrm>
            <a:off x="2479795" y="1211699"/>
            <a:ext cx="1454641" cy="751325"/>
          </a:xfrm>
          <a:prstGeom prst="roundRect">
            <a:avLst/>
          </a:prstGeom>
          <a:solidFill>
            <a:srgbClr val="951919"/>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SCA wet lam prep 0.33 kg solids/m2</a:t>
            </a:r>
          </a:p>
        </p:txBody>
      </p:sp>
      <p:cxnSp>
        <p:nvCxnSpPr>
          <p:cNvPr id="18" name="Straight Arrow Connector 17">
            <a:extLst>
              <a:ext uri="{FF2B5EF4-FFF2-40B4-BE49-F238E27FC236}">
                <a16:creationId xmlns:a16="http://schemas.microsoft.com/office/drawing/2014/main" id="{415B43A7-05AD-484B-BA3D-68EF14DDFC92}"/>
              </a:ext>
            </a:extLst>
          </p:cNvPr>
          <p:cNvCxnSpPr>
            <a:cxnSpLocks/>
            <a:stCxn id="15" idx="3"/>
            <a:endCxn id="16" idx="1"/>
          </p:cNvCxnSpPr>
          <p:nvPr/>
        </p:nvCxnSpPr>
        <p:spPr>
          <a:xfrm flipV="1">
            <a:off x="1943096" y="1587362"/>
            <a:ext cx="536699" cy="1459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Rounded Rectangle 17">
            <a:extLst>
              <a:ext uri="{FF2B5EF4-FFF2-40B4-BE49-F238E27FC236}">
                <a16:creationId xmlns:a16="http://schemas.microsoft.com/office/drawing/2014/main" id="{49896A6C-5299-49E3-B6D9-035658D3657C}"/>
              </a:ext>
            </a:extLst>
          </p:cNvPr>
          <p:cNvSpPr/>
          <p:nvPr/>
        </p:nvSpPr>
        <p:spPr>
          <a:xfrm>
            <a:off x="325408" y="2361833"/>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F3 cured</a:t>
            </a:r>
          </a:p>
        </p:txBody>
      </p:sp>
      <p:cxnSp>
        <p:nvCxnSpPr>
          <p:cNvPr id="20" name="Straight Arrow Connector 19">
            <a:extLst>
              <a:ext uri="{FF2B5EF4-FFF2-40B4-BE49-F238E27FC236}">
                <a16:creationId xmlns:a16="http://schemas.microsoft.com/office/drawing/2014/main" id="{5DC299BD-B2CE-47C2-867B-B0A6DBCAB5C5}"/>
              </a:ext>
            </a:extLst>
          </p:cNvPr>
          <p:cNvCxnSpPr>
            <a:cxnSpLocks/>
            <a:stCxn id="19" idx="3"/>
            <a:endCxn id="16" idx="1"/>
          </p:cNvCxnSpPr>
          <p:nvPr/>
        </p:nvCxnSpPr>
        <p:spPr>
          <a:xfrm flipV="1">
            <a:off x="1943096" y="1587362"/>
            <a:ext cx="536699" cy="11242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Rounded Rectangle 40">
            <a:extLst>
              <a:ext uri="{FF2B5EF4-FFF2-40B4-BE49-F238E27FC236}">
                <a16:creationId xmlns:a16="http://schemas.microsoft.com/office/drawing/2014/main" id="{4C5A0EB1-336F-468B-BF9B-AAECBAF86118}"/>
              </a:ext>
            </a:extLst>
          </p:cNvPr>
          <p:cNvSpPr/>
          <p:nvPr/>
        </p:nvSpPr>
        <p:spPr>
          <a:xfrm>
            <a:off x="4203655" y="1211698"/>
            <a:ext cx="1570752" cy="1212719"/>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SCA wet lam peel test 0.33 kg solids/m2</a:t>
            </a:r>
          </a:p>
        </p:txBody>
      </p:sp>
      <p:cxnSp>
        <p:nvCxnSpPr>
          <p:cNvPr id="25" name="Straight Arrow Connector 24">
            <a:extLst>
              <a:ext uri="{FF2B5EF4-FFF2-40B4-BE49-F238E27FC236}">
                <a16:creationId xmlns:a16="http://schemas.microsoft.com/office/drawing/2014/main" id="{6A4984D0-572B-4350-8266-F13F459D2030}"/>
              </a:ext>
            </a:extLst>
          </p:cNvPr>
          <p:cNvCxnSpPr>
            <a:cxnSpLocks/>
            <a:stCxn id="16" idx="3"/>
            <a:endCxn id="30" idx="1"/>
          </p:cNvCxnSpPr>
          <p:nvPr/>
        </p:nvCxnSpPr>
        <p:spPr>
          <a:xfrm>
            <a:off x="3934436" y="1587362"/>
            <a:ext cx="269219" cy="2306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Rounded Rectangle 17">
            <a:extLst>
              <a:ext uri="{FF2B5EF4-FFF2-40B4-BE49-F238E27FC236}">
                <a16:creationId xmlns:a16="http://schemas.microsoft.com/office/drawing/2014/main" id="{E7C51D93-84E2-44DB-BE17-5050BAE01DB5}"/>
              </a:ext>
            </a:extLst>
          </p:cNvPr>
          <p:cNvSpPr/>
          <p:nvPr/>
        </p:nvSpPr>
        <p:spPr>
          <a:xfrm>
            <a:off x="325408" y="3157512"/>
            <a:ext cx="1617688" cy="850918"/>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SCA wet toluene </a:t>
            </a:r>
          </a:p>
        </p:txBody>
      </p:sp>
      <p:sp>
        <p:nvSpPr>
          <p:cNvPr id="40" name="Rounded Rectangle 6">
            <a:extLst>
              <a:ext uri="{FF2B5EF4-FFF2-40B4-BE49-F238E27FC236}">
                <a16:creationId xmlns:a16="http://schemas.microsoft.com/office/drawing/2014/main" id="{128B0B95-DC3E-44D2-BFD0-F06E719B5297}"/>
              </a:ext>
            </a:extLst>
          </p:cNvPr>
          <p:cNvSpPr/>
          <p:nvPr/>
        </p:nvSpPr>
        <p:spPr>
          <a:xfrm>
            <a:off x="2479795" y="3061317"/>
            <a:ext cx="1454641" cy="751325"/>
          </a:xfrm>
          <a:prstGeom prst="roundRect">
            <a:avLst/>
          </a:prstGeom>
          <a:solidFill>
            <a:srgbClr val="951919"/>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SCA wet lam prep 0.67 kg solids/m2</a:t>
            </a:r>
          </a:p>
        </p:txBody>
      </p:sp>
      <p:cxnSp>
        <p:nvCxnSpPr>
          <p:cNvPr id="41" name="Straight Arrow Connector 40">
            <a:extLst>
              <a:ext uri="{FF2B5EF4-FFF2-40B4-BE49-F238E27FC236}">
                <a16:creationId xmlns:a16="http://schemas.microsoft.com/office/drawing/2014/main" id="{8817582C-3404-48E8-B11C-ECF4DEBB3056}"/>
              </a:ext>
            </a:extLst>
          </p:cNvPr>
          <p:cNvCxnSpPr>
            <a:cxnSpLocks/>
            <a:stCxn id="36" idx="3"/>
            <a:endCxn id="40" idx="1"/>
          </p:cNvCxnSpPr>
          <p:nvPr/>
        </p:nvCxnSpPr>
        <p:spPr>
          <a:xfrm flipV="1">
            <a:off x="1943096" y="3436980"/>
            <a:ext cx="536699" cy="1459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2" name="Rounded Rectangle 17">
            <a:extLst>
              <a:ext uri="{FF2B5EF4-FFF2-40B4-BE49-F238E27FC236}">
                <a16:creationId xmlns:a16="http://schemas.microsoft.com/office/drawing/2014/main" id="{71FD0A86-8114-40F2-8A1E-852EB3B06B6E}"/>
              </a:ext>
            </a:extLst>
          </p:cNvPr>
          <p:cNvSpPr/>
          <p:nvPr/>
        </p:nvSpPr>
        <p:spPr>
          <a:xfrm>
            <a:off x="325408" y="4211451"/>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F3 cured</a:t>
            </a:r>
          </a:p>
        </p:txBody>
      </p:sp>
      <p:cxnSp>
        <p:nvCxnSpPr>
          <p:cNvPr id="43" name="Straight Arrow Connector 42">
            <a:extLst>
              <a:ext uri="{FF2B5EF4-FFF2-40B4-BE49-F238E27FC236}">
                <a16:creationId xmlns:a16="http://schemas.microsoft.com/office/drawing/2014/main" id="{61045B62-ABAC-4967-9061-DBD15855EDC0}"/>
              </a:ext>
            </a:extLst>
          </p:cNvPr>
          <p:cNvCxnSpPr>
            <a:cxnSpLocks/>
            <a:stCxn id="42" idx="3"/>
            <a:endCxn id="40" idx="1"/>
          </p:cNvCxnSpPr>
          <p:nvPr/>
        </p:nvCxnSpPr>
        <p:spPr>
          <a:xfrm flipV="1">
            <a:off x="1943096" y="3436980"/>
            <a:ext cx="536699" cy="11242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4" name="Rounded Rectangle 40">
            <a:extLst>
              <a:ext uri="{FF2B5EF4-FFF2-40B4-BE49-F238E27FC236}">
                <a16:creationId xmlns:a16="http://schemas.microsoft.com/office/drawing/2014/main" id="{EF682334-7A08-46C6-996C-69A656879A53}"/>
              </a:ext>
            </a:extLst>
          </p:cNvPr>
          <p:cNvSpPr/>
          <p:nvPr/>
        </p:nvSpPr>
        <p:spPr>
          <a:xfrm>
            <a:off x="4203655" y="3061316"/>
            <a:ext cx="1570752" cy="1212719"/>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SCA wet lam peel test 0.67 kg solids/m2</a:t>
            </a:r>
          </a:p>
        </p:txBody>
      </p:sp>
      <p:cxnSp>
        <p:nvCxnSpPr>
          <p:cNvPr id="45" name="Straight Arrow Connector 44">
            <a:extLst>
              <a:ext uri="{FF2B5EF4-FFF2-40B4-BE49-F238E27FC236}">
                <a16:creationId xmlns:a16="http://schemas.microsoft.com/office/drawing/2014/main" id="{FCC24466-F0BD-42A5-935F-F16D33C76184}"/>
              </a:ext>
            </a:extLst>
          </p:cNvPr>
          <p:cNvCxnSpPr>
            <a:cxnSpLocks/>
            <a:stCxn id="40" idx="3"/>
            <a:endCxn id="44" idx="1"/>
          </p:cNvCxnSpPr>
          <p:nvPr/>
        </p:nvCxnSpPr>
        <p:spPr>
          <a:xfrm>
            <a:off x="3934436" y="3436980"/>
            <a:ext cx="269219" cy="2306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6" name="Rounded Rectangle 17">
            <a:extLst>
              <a:ext uri="{FF2B5EF4-FFF2-40B4-BE49-F238E27FC236}">
                <a16:creationId xmlns:a16="http://schemas.microsoft.com/office/drawing/2014/main" id="{88CD6C16-B9AD-48AC-A668-AD3840BCA4F8}"/>
              </a:ext>
            </a:extLst>
          </p:cNvPr>
          <p:cNvSpPr/>
          <p:nvPr/>
        </p:nvSpPr>
        <p:spPr>
          <a:xfrm>
            <a:off x="325408" y="5007130"/>
            <a:ext cx="1617688" cy="850918"/>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SCA wet toluene </a:t>
            </a:r>
          </a:p>
        </p:txBody>
      </p:sp>
      <p:sp>
        <p:nvSpPr>
          <p:cNvPr id="47" name="Rounded Rectangle 6">
            <a:extLst>
              <a:ext uri="{FF2B5EF4-FFF2-40B4-BE49-F238E27FC236}">
                <a16:creationId xmlns:a16="http://schemas.microsoft.com/office/drawing/2014/main" id="{A954FFE4-556D-4AA0-A187-D4C440F7BAD6}"/>
              </a:ext>
            </a:extLst>
          </p:cNvPr>
          <p:cNvSpPr/>
          <p:nvPr/>
        </p:nvSpPr>
        <p:spPr>
          <a:xfrm>
            <a:off x="2479795" y="4910935"/>
            <a:ext cx="1454641" cy="751325"/>
          </a:xfrm>
          <a:prstGeom prst="roundRect">
            <a:avLst/>
          </a:prstGeom>
          <a:solidFill>
            <a:srgbClr val="951919"/>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SCA wet lam prep 1 kg solids/m2</a:t>
            </a:r>
          </a:p>
        </p:txBody>
      </p:sp>
      <p:cxnSp>
        <p:nvCxnSpPr>
          <p:cNvPr id="48" name="Straight Arrow Connector 47">
            <a:extLst>
              <a:ext uri="{FF2B5EF4-FFF2-40B4-BE49-F238E27FC236}">
                <a16:creationId xmlns:a16="http://schemas.microsoft.com/office/drawing/2014/main" id="{9688750C-AE33-438C-A1FA-EDF86C4B4362}"/>
              </a:ext>
            </a:extLst>
          </p:cNvPr>
          <p:cNvCxnSpPr>
            <a:cxnSpLocks/>
            <a:stCxn id="46" idx="3"/>
            <a:endCxn id="47" idx="1"/>
          </p:cNvCxnSpPr>
          <p:nvPr/>
        </p:nvCxnSpPr>
        <p:spPr>
          <a:xfrm flipV="1">
            <a:off x="1943096" y="5286598"/>
            <a:ext cx="536699" cy="1459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9" name="Rounded Rectangle 17">
            <a:extLst>
              <a:ext uri="{FF2B5EF4-FFF2-40B4-BE49-F238E27FC236}">
                <a16:creationId xmlns:a16="http://schemas.microsoft.com/office/drawing/2014/main" id="{DE69A82A-A0F0-4250-AC92-1D38B5C0BC6B}"/>
              </a:ext>
            </a:extLst>
          </p:cNvPr>
          <p:cNvSpPr/>
          <p:nvPr/>
        </p:nvSpPr>
        <p:spPr>
          <a:xfrm>
            <a:off x="325408" y="6061069"/>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F3 cured</a:t>
            </a:r>
          </a:p>
        </p:txBody>
      </p:sp>
      <p:cxnSp>
        <p:nvCxnSpPr>
          <p:cNvPr id="50" name="Straight Arrow Connector 49">
            <a:extLst>
              <a:ext uri="{FF2B5EF4-FFF2-40B4-BE49-F238E27FC236}">
                <a16:creationId xmlns:a16="http://schemas.microsoft.com/office/drawing/2014/main" id="{43A55138-5DA8-4818-BA9C-E6FFBCEE79E6}"/>
              </a:ext>
            </a:extLst>
          </p:cNvPr>
          <p:cNvCxnSpPr>
            <a:cxnSpLocks/>
            <a:stCxn id="49" idx="3"/>
            <a:endCxn id="47" idx="1"/>
          </p:cNvCxnSpPr>
          <p:nvPr/>
        </p:nvCxnSpPr>
        <p:spPr>
          <a:xfrm flipV="1">
            <a:off x="1943096" y="5286598"/>
            <a:ext cx="536699" cy="11242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1" name="Rounded Rectangle 40">
            <a:extLst>
              <a:ext uri="{FF2B5EF4-FFF2-40B4-BE49-F238E27FC236}">
                <a16:creationId xmlns:a16="http://schemas.microsoft.com/office/drawing/2014/main" id="{E2C5291F-1B7E-4FD4-B192-D99C196B4BB3}"/>
              </a:ext>
            </a:extLst>
          </p:cNvPr>
          <p:cNvSpPr/>
          <p:nvPr/>
        </p:nvSpPr>
        <p:spPr>
          <a:xfrm>
            <a:off x="4203655" y="4910934"/>
            <a:ext cx="1359971" cy="1212719"/>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SCA wet lam peel test 1 kg solids/m2</a:t>
            </a:r>
          </a:p>
        </p:txBody>
      </p:sp>
      <p:cxnSp>
        <p:nvCxnSpPr>
          <p:cNvPr id="52" name="Straight Arrow Connector 51">
            <a:extLst>
              <a:ext uri="{FF2B5EF4-FFF2-40B4-BE49-F238E27FC236}">
                <a16:creationId xmlns:a16="http://schemas.microsoft.com/office/drawing/2014/main" id="{1FBDA3B1-BFAF-4418-A218-487D9A1E3745}"/>
              </a:ext>
            </a:extLst>
          </p:cNvPr>
          <p:cNvCxnSpPr>
            <a:stCxn id="47" idx="3"/>
            <a:endCxn id="51" idx="1"/>
          </p:cNvCxnSpPr>
          <p:nvPr/>
        </p:nvCxnSpPr>
        <p:spPr>
          <a:xfrm>
            <a:off x="3934436" y="5286598"/>
            <a:ext cx="269219" cy="2306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3" name="Rounded Rectangle 17">
            <a:extLst>
              <a:ext uri="{FF2B5EF4-FFF2-40B4-BE49-F238E27FC236}">
                <a16:creationId xmlns:a16="http://schemas.microsoft.com/office/drawing/2014/main" id="{4C9C20F8-7633-417C-99AD-2714F46E4A43}"/>
              </a:ext>
            </a:extLst>
          </p:cNvPr>
          <p:cNvSpPr/>
          <p:nvPr/>
        </p:nvSpPr>
        <p:spPr>
          <a:xfrm>
            <a:off x="6148059" y="1042289"/>
            <a:ext cx="1617688" cy="850918"/>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SCA wet toluene </a:t>
            </a:r>
          </a:p>
        </p:txBody>
      </p:sp>
      <p:sp>
        <p:nvSpPr>
          <p:cNvPr id="54" name="Rounded Rectangle 6">
            <a:extLst>
              <a:ext uri="{FF2B5EF4-FFF2-40B4-BE49-F238E27FC236}">
                <a16:creationId xmlns:a16="http://schemas.microsoft.com/office/drawing/2014/main" id="{516367BA-3D2B-40DC-8C87-EC69054F7E3C}"/>
              </a:ext>
            </a:extLst>
          </p:cNvPr>
          <p:cNvSpPr/>
          <p:nvPr/>
        </p:nvSpPr>
        <p:spPr>
          <a:xfrm>
            <a:off x="8302446" y="946094"/>
            <a:ext cx="1454641" cy="751325"/>
          </a:xfrm>
          <a:prstGeom prst="roundRect">
            <a:avLst/>
          </a:prstGeom>
          <a:solidFill>
            <a:srgbClr val="951919"/>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SCA wet lam prep 2 kg solids/m2</a:t>
            </a:r>
          </a:p>
        </p:txBody>
      </p:sp>
      <p:cxnSp>
        <p:nvCxnSpPr>
          <p:cNvPr id="55" name="Straight Arrow Connector 54">
            <a:extLst>
              <a:ext uri="{FF2B5EF4-FFF2-40B4-BE49-F238E27FC236}">
                <a16:creationId xmlns:a16="http://schemas.microsoft.com/office/drawing/2014/main" id="{8DF629DE-27E6-40D2-8D51-4CCCA9B8470D}"/>
              </a:ext>
            </a:extLst>
          </p:cNvPr>
          <p:cNvCxnSpPr>
            <a:cxnSpLocks/>
            <a:stCxn id="53" idx="3"/>
            <a:endCxn id="54" idx="1"/>
          </p:cNvCxnSpPr>
          <p:nvPr/>
        </p:nvCxnSpPr>
        <p:spPr>
          <a:xfrm flipV="1">
            <a:off x="7765747" y="1321757"/>
            <a:ext cx="536699" cy="1459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6" name="Rounded Rectangle 17">
            <a:extLst>
              <a:ext uri="{FF2B5EF4-FFF2-40B4-BE49-F238E27FC236}">
                <a16:creationId xmlns:a16="http://schemas.microsoft.com/office/drawing/2014/main" id="{7F1A0A78-C5C6-405B-B9CA-0FE50877A719}"/>
              </a:ext>
            </a:extLst>
          </p:cNvPr>
          <p:cNvSpPr/>
          <p:nvPr/>
        </p:nvSpPr>
        <p:spPr>
          <a:xfrm>
            <a:off x="6148059" y="2096228"/>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F3 cured</a:t>
            </a:r>
          </a:p>
        </p:txBody>
      </p:sp>
      <p:cxnSp>
        <p:nvCxnSpPr>
          <p:cNvPr id="57" name="Straight Arrow Connector 56">
            <a:extLst>
              <a:ext uri="{FF2B5EF4-FFF2-40B4-BE49-F238E27FC236}">
                <a16:creationId xmlns:a16="http://schemas.microsoft.com/office/drawing/2014/main" id="{8FF275FD-ED5E-48A5-A98E-E614865225F6}"/>
              </a:ext>
            </a:extLst>
          </p:cNvPr>
          <p:cNvCxnSpPr>
            <a:cxnSpLocks/>
            <a:stCxn id="56" idx="3"/>
            <a:endCxn id="54" idx="1"/>
          </p:cNvCxnSpPr>
          <p:nvPr/>
        </p:nvCxnSpPr>
        <p:spPr>
          <a:xfrm flipV="1">
            <a:off x="7765747" y="1321757"/>
            <a:ext cx="536699" cy="11242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8" name="Rounded Rectangle 40">
            <a:extLst>
              <a:ext uri="{FF2B5EF4-FFF2-40B4-BE49-F238E27FC236}">
                <a16:creationId xmlns:a16="http://schemas.microsoft.com/office/drawing/2014/main" id="{C994DB3D-A65B-468B-938B-63CB7CF600E5}"/>
              </a:ext>
            </a:extLst>
          </p:cNvPr>
          <p:cNvSpPr/>
          <p:nvPr/>
        </p:nvSpPr>
        <p:spPr>
          <a:xfrm>
            <a:off x="10026306" y="946093"/>
            <a:ext cx="1359971" cy="1212719"/>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SCA wet lam peel test 2 kg solids/m2</a:t>
            </a:r>
          </a:p>
        </p:txBody>
      </p:sp>
      <p:cxnSp>
        <p:nvCxnSpPr>
          <p:cNvPr id="59" name="Straight Arrow Connector 58">
            <a:extLst>
              <a:ext uri="{FF2B5EF4-FFF2-40B4-BE49-F238E27FC236}">
                <a16:creationId xmlns:a16="http://schemas.microsoft.com/office/drawing/2014/main" id="{01C496C8-5825-4F75-83F1-1AE16C3EB45F}"/>
              </a:ext>
            </a:extLst>
          </p:cNvPr>
          <p:cNvCxnSpPr>
            <a:stCxn id="54" idx="3"/>
            <a:endCxn id="58" idx="1"/>
          </p:cNvCxnSpPr>
          <p:nvPr/>
        </p:nvCxnSpPr>
        <p:spPr>
          <a:xfrm>
            <a:off x="9757087" y="1321757"/>
            <a:ext cx="269219" cy="2306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0" name="Rounded Rectangle 17">
            <a:extLst>
              <a:ext uri="{FF2B5EF4-FFF2-40B4-BE49-F238E27FC236}">
                <a16:creationId xmlns:a16="http://schemas.microsoft.com/office/drawing/2014/main" id="{891DD6FA-5787-4766-A775-7263D78D6B29}"/>
              </a:ext>
            </a:extLst>
          </p:cNvPr>
          <p:cNvSpPr/>
          <p:nvPr/>
        </p:nvSpPr>
        <p:spPr>
          <a:xfrm>
            <a:off x="6148059" y="2891907"/>
            <a:ext cx="1617688" cy="850918"/>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SCA wet toluene </a:t>
            </a:r>
          </a:p>
        </p:txBody>
      </p:sp>
      <p:sp>
        <p:nvSpPr>
          <p:cNvPr id="61" name="Rounded Rectangle 6">
            <a:extLst>
              <a:ext uri="{FF2B5EF4-FFF2-40B4-BE49-F238E27FC236}">
                <a16:creationId xmlns:a16="http://schemas.microsoft.com/office/drawing/2014/main" id="{FE780042-DFEC-4D05-91B9-41FA9DB5C357}"/>
              </a:ext>
            </a:extLst>
          </p:cNvPr>
          <p:cNvSpPr/>
          <p:nvPr/>
        </p:nvSpPr>
        <p:spPr>
          <a:xfrm>
            <a:off x="8302446" y="2795712"/>
            <a:ext cx="1454641" cy="751325"/>
          </a:xfrm>
          <a:prstGeom prst="roundRect">
            <a:avLst/>
          </a:prstGeom>
          <a:solidFill>
            <a:srgbClr val="951919"/>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SCA </a:t>
            </a:r>
            <a:r>
              <a:rPr lang="en-US" sz="1600" dirty="0" err="1"/>
              <a:t>evap</a:t>
            </a:r>
            <a:r>
              <a:rPr lang="en-US" sz="1600" dirty="0"/>
              <a:t> lam prep 2 kg solids/m2</a:t>
            </a:r>
          </a:p>
        </p:txBody>
      </p:sp>
      <p:cxnSp>
        <p:nvCxnSpPr>
          <p:cNvPr id="62" name="Straight Arrow Connector 61">
            <a:extLst>
              <a:ext uri="{FF2B5EF4-FFF2-40B4-BE49-F238E27FC236}">
                <a16:creationId xmlns:a16="http://schemas.microsoft.com/office/drawing/2014/main" id="{80E3EAE9-4481-45BF-8679-AB5137F07B46}"/>
              </a:ext>
            </a:extLst>
          </p:cNvPr>
          <p:cNvCxnSpPr>
            <a:cxnSpLocks/>
            <a:stCxn id="60" idx="3"/>
            <a:endCxn id="61" idx="1"/>
          </p:cNvCxnSpPr>
          <p:nvPr/>
        </p:nvCxnSpPr>
        <p:spPr>
          <a:xfrm flipV="1">
            <a:off x="7765747" y="3171375"/>
            <a:ext cx="536699" cy="1459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3" name="Rounded Rectangle 17">
            <a:extLst>
              <a:ext uri="{FF2B5EF4-FFF2-40B4-BE49-F238E27FC236}">
                <a16:creationId xmlns:a16="http://schemas.microsoft.com/office/drawing/2014/main" id="{7E9EC2E9-33F3-4CBC-8AE1-78F272656C0C}"/>
              </a:ext>
            </a:extLst>
          </p:cNvPr>
          <p:cNvSpPr/>
          <p:nvPr/>
        </p:nvSpPr>
        <p:spPr>
          <a:xfrm>
            <a:off x="6148059" y="3945846"/>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F3 cured</a:t>
            </a:r>
          </a:p>
        </p:txBody>
      </p:sp>
      <p:cxnSp>
        <p:nvCxnSpPr>
          <p:cNvPr id="64" name="Straight Arrow Connector 63">
            <a:extLst>
              <a:ext uri="{FF2B5EF4-FFF2-40B4-BE49-F238E27FC236}">
                <a16:creationId xmlns:a16="http://schemas.microsoft.com/office/drawing/2014/main" id="{3B6DEC24-A3DA-4884-A3F0-43480071C6DB}"/>
              </a:ext>
            </a:extLst>
          </p:cNvPr>
          <p:cNvCxnSpPr>
            <a:cxnSpLocks/>
            <a:stCxn id="63" idx="3"/>
            <a:endCxn id="61" idx="1"/>
          </p:cNvCxnSpPr>
          <p:nvPr/>
        </p:nvCxnSpPr>
        <p:spPr>
          <a:xfrm flipV="1">
            <a:off x="7765747" y="3171375"/>
            <a:ext cx="536699" cy="11242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5" name="Rounded Rectangle 40">
            <a:extLst>
              <a:ext uri="{FF2B5EF4-FFF2-40B4-BE49-F238E27FC236}">
                <a16:creationId xmlns:a16="http://schemas.microsoft.com/office/drawing/2014/main" id="{D5C62205-FA74-47F6-B5E0-9A35F6734600}"/>
              </a:ext>
            </a:extLst>
          </p:cNvPr>
          <p:cNvSpPr/>
          <p:nvPr/>
        </p:nvSpPr>
        <p:spPr>
          <a:xfrm>
            <a:off x="10026306" y="2795711"/>
            <a:ext cx="1359971" cy="1212719"/>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SCA </a:t>
            </a:r>
            <a:r>
              <a:rPr lang="en-US" dirty="0" err="1"/>
              <a:t>evap</a:t>
            </a:r>
            <a:r>
              <a:rPr lang="en-US" dirty="0"/>
              <a:t> lam peel test 2 kg solids/m2</a:t>
            </a:r>
          </a:p>
        </p:txBody>
      </p:sp>
      <p:cxnSp>
        <p:nvCxnSpPr>
          <p:cNvPr id="66" name="Straight Arrow Connector 65">
            <a:extLst>
              <a:ext uri="{FF2B5EF4-FFF2-40B4-BE49-F238E27FC236}">
                <a16:creationId xmlns:a16="http://schemas.microsoft.com/office/drawing/2014/main" id="{CD11A308-3F47-4641-90A4-0C5EE2C8B832}"/>
              </a:ext>
            </a:extLst>
          </p:cNvPr>
          <p:cNvCxnSpPr>
            <a:stCxn id="61" idx="3"/>
            <a:endCxn id="65" idx="1"/>
          </p:cNvCxnSpPr>
          <p:nvPr/>
        </p:nvCxnSpPr>
        <p:spPr>
          <a:xfrm>
            <a:off x="9757087" y="3171375"/>
            <a:ext cx="269219" cy="2306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4" name="Rounded Rectangle 8">
            <a:extLst>
              <a:ext uri="{FF2B5EF4-FFF2-40B4-BE49-F238E27FC236}">
                <a16:creationId xmlns:a16="http://schemas.microsoft.com/office/drawing/2014/main" id="{CC37AB45-C6AA-43E0-AE5E-1719E9FDE9CF}"/>
              </a:ext>
            </a:extLst>
          </p:cNvPr>
          <p:cNvSpPr/>
          <p:nvPr/>
        </p:nvSpPr>
        <p:spPr>
          <a:xfrm>
            <a:off x="9504784" y="158232"/>
            <a:ext cx="2440860" cy="613621"/>
          </a:xfrm>
          <a:prstGeom prst="roundRect">
            <a:avLst/>
          </a:prstGeom>
          <a:solidFill>
            <a:srgbClr val="ADAFBD"/>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Laminate Adhesion Strength</a:t>
            </a:r>
          </a:p>
        </p:txBody>
      </p:sp>
    </p:spTree>
    <p:extLst>
      <p:ext uri="{BB962C8B-B14F-4D97-AF65-F5344CB8AC3E}">
        <p14:creationId xmlns:p14="http://schemas.microsoft.com/office/powerpoint/2010/main" val="2547305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5BDFA-1B59-43F2-81F8-C90AC4BEDB26}"/>
              </a:ext>
            </a:extLst>
          </p:cNvPr>
          <p:cNvSpPr>
            <a:spLocks noGrp="1"/>
          </p:cNvSpPr>
          <p:nvPr>
            <p:ph type="title"/>
          </p:nvPr>
        </p:nvSpPr>
        <p:spPr>
          <a:xfrm>
            <a:off x="0" y="-4759"/>
            <a:ext cx="10515600" cy="1325563"/>
          </a:xfrm>
        </p:spPr>
        <p:txBody>
          <a:bodyPr/>
          <a:lstStyle/>
          <a:p>
            <a:r>
              <a:rPr lang="en-US" dirty="0"/>
              <a:t>Laminate Preparation III</a:t>
            </a:r>
          </a:p>
        </p:txBody>
      </p:sp>
      <p:sp>
        <p:nvSpPr>
          <p:cNvPr id="15" name="Rounded Rectangle 17">
            <a:extLst>
              <a:ext uri="{FF2B5EF4-FFF2-40B4-BE49-F238E27FC236}">
                <a16:creationId xmlns:a16="http://schemas.microsoft.com/office/drawing/2014/main" id="{32F0491B-39EA-470A-BA5C-BAEB66896BFD}"/>
              </a:ext>
            </a:extLst>
          </p:cNvPr>
          <p:cNvSpPr/>
          <p:nvPr/>
        </p:nvSpPr>
        <p:spPr>
          <a:xfrm>
            <a:off x="325408" y="1307894"/>
            <a:ext cx="1617688" cy="850918"/>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SCA dry</a:t>
            </a:r>
          </a:p>
        </p:txBody>
      </p:sp>
      <p:sp>
        <p:nvSpPr>
          <p:cNvPr id="16" name="Rounded Rectangle 6">
            <a:extLst>
              <a:ext uri="{FF2B5EF4-FFF2-40B4-BE49-F238E27FC236}">
                <a16:creationId xmlns:a16="http://schemas.microsoft.com/office/drawing/2014/main" id="{AB1DD5E7-89F5-4219-8A22-3E7F41AC4E02}"/>
              </a:ext>
            </a:extLst>
          </p:cNvPr>
          <p:cNvSpPr/>
          <p:nvPr/>
        </p:nvSpPr>
        <p:spPr>
          <a:xfrm>
            <a:off x="2479795" y="1211699"/>
            <a:ext cx="1454641" cy="751325"/>
          </a:xfrm>
          <a:prstGeom prst="roundRect">
            <a:avLst/>
          </a:prstGeom>
          <a:solidFill>
            <a:srgbClr val="951919"/>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SCA dry lam prep 0.89 kg solids/m2</a:t>
            </a:r>
          </a:p>
        </p:txBody>
      </p:sp>
      <p:cxnSp>
        <p:nvCxnSpPr>
          <p:cNvPr id="18" name="Straight Arrow Connector 17">
            <a:extLst>
              <a:ext uri="{FF2B5EF4-FFF2-40B4-BE49-F238E27FC236}">
                <a16:creationId xmlns:a16="http://schemas.microsoft.com/office/drawing/2014/main" id="{415B43A7-05AD-484B-BA3D-68EF14DDFC92}"/>
              </a:ext>
            </a:extLst>
          </p:cNvPr>
          <p:cNvCxnSpPr>
            <a:cxnSpLocks/>
            <a:stCxn id="15" idx="3"/>
            <a:endCxn id="16" idx="1"/>
          </p:cNvCxnSpPr>
          <p:nvPr/>
        </p:nvCxnSpPr>
        <p:spPr>
          <a:xfrm flipV="1">
            <a:off x="1943096" y="1587362"/>
            <a:ext cx="536699" cy="1459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Rounded Rectangle 17">
            <a:extLst>
              <a:ext uri="{FF2B5EF4-FFF2-40B4-BE49-F238E27FC236}">
                <a16:creationId xmlns:a16="http://schemas.microsoft.com/office/drawing/2014/main" id="{49896A6C-5299-49E3-B6D9-035658D3657C}"/>
              </a:ext>
            </a:extLst>
          </p:cNvPr>
          <p:cNvSpPr/>
          <p:nvPr/>
        </p:nvSpPr>
        <p:spPr>
          <a:xfrm>
            <a:off x="325408" y="2361833"/>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F3 cured</a:t>
            </a:r>
          </a:p>
        </p:txBody>
      </p:sp>
      <p:cxnSp>
        <p:nvCxnSpPr>
          <p:cNvPr id="20" name="Straight Arrow Connector 19">
            <a:extLst>
              <a:ext uri="{FF2B5EF4-FFF2-40B4-BE49-F238E27FC236}">
                <a16:creationId xmlns:a16="http://schemas.microsoft.com/office/drawing/2014/main" id="{5DC299BD-B2CE-47C2-867B-B0A6DBCAB5C5}"/>
              </a:ext>
            </a:extLst>
          </p:cNvPr>
          <p:cNvCxnSpPr>
            <a:cxnSpLocks/>
            <a:stCxn id="19" idx="3"/>
            <a:endCxn id="16" idx="1"/>
          </p:cNvCxnSpPr>
          <p:nvPr/>
        </p:nvCxnSpPr>
        <p:spPr>
          <a:xfrm flipV="1">
            <a:off x="1943096" y="1587362"/>
            <a:ext cx="536699" cy="11242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Rounded Rectangle 40">
            <a:extLst>
              <a:ext uri="{FF2B5EF4-FFF2-40B4-BE49-F238E27FC236}">
                <a16:creationId xmlns:a16="http://schemas.microsoft.com/office/drawing/2014/main" id="{4C5A0EB1-336F-468B-BF9B-AAECBAF86118}"/>
              </a:ext>
            </a:extLst>
          </p:cNvPr>
          <p:cNvSpPr/>
          <p:nvPr/>
        </p:nvSpPr>
        <p:spPr>
          <a:xfrm>
            <a:off x="4203655" y="1211698"/>
            <a:ext cx="1570752" cy="1212719"/>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SCA dry lam peel test 0.89 kg solids/m2</a:t>
            </a:r>
          </a:p>
        </p:txBody>
      </p:sp>
      <p:cxnSp>
        <p:nvCxnSpPr>
          <p:cNvPr id="25" name="Straight Arrow Connector 24">
            <a:extLst>
              <a:ext uri="{FF2B5EF4-FFF2-40B4-BE49-F238E27FC236}">
                <a16:creationId xmlns:a16="http://schemas.microsoft.com/office/drawing/2014/main" id="{6A4984D0-572B-4350-8266-F13F459D2030}"/>
              </a:ext>
            </a:extLst>
          </p:cNvPr>
          <p:cNvCxnSpPr>
            <a:cxnSpLocks/>
            <a:stCxn id="16" idx="3"/>
            <a:endCxn id="30" idx="1"/>
          </p:cNvCxnSpPr>
          <p:nvPr/>
        </p:nvCxnSpPr>
        <p:spPr>
          <a:xfrm>
            <a:off x="3934436" y="1587362"/>
            <a:ext cx="269219" cy="2306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Rounded Rectangle 17">
            <a:extLst>
              <a:ext uri="{FF2B5EF4-FFF2-40B4-BE49-F238E27FC236}">
                <a16:creationId xmlns:a16="http://schemas.microsoft.com/office/drawing/2014/main" id="{E7C51D93-84E2-44DB-BE17-5050BAE01DB5}"/>
              </a:ext>
            </a:extLst>
          </p:cNvPr>
          <p:cNvSpPr/>
          <p:nvPr/>
        </p:nvSpPr>
        <p:spPr>
          <a:xfrm>
            <a:off x="325408" y="3157512"/>
            <a:ext cx="1617688" cy="850918"/>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SCA dry</a:t>
            </a:r>
          </a:p>
        </p:txBody>
      </p:sp>
      <p:sp>
        <p:nvSpPr>
          <p:cNvPr id="40" name="Rounded Rectangle 6">
            <a:extLst>
              <a:ext uri="{FF2B5EF4-FFF2-40B4-BE49-F238E27FC236}">
                <a16:creationId xmlns:a16="http://schemas.microsoft.com/office/drawing/2014/main" id="{128B0B95-DC3E-44D2-BFD0-F06E719B5297}"/>
              </a:ext>
            </a:extLst>
          </p:cNvPr>
          <p:cNvSpPr/>
          <p:nvPr/>
        </p:nvSpPr>
        <p:spPr>
          <a:xfrm>
            <a:off x="2479795" y="3061317"/>
            <a:ext cx="1454641" cy="751325"/>
          </a:xfrm>
          <a:prstGeom prst="roundRect">
            <a:avLst/>
          </a:prstGeom>
          <a:solidFill>
            <a:srgbClr val="951919"/>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SCA dry lam prep 13.6 kg solids/m2</a:t>
            </a:r>
          </a:p>
        </p:txBody>
      </p:sp>
      <p:cxnSp>
        <p:nvCxnSpPr>
          <p:cNvPr id="41" name="Straight Arrow Connector 40">
            <a:extLst>
              <a:ext uri="{FF2B5EF4-FFF2-40B4-BE49-F238E27FC236}">
                <a16:creationId xmlns:a16="http://schemas.microsoft.com/office/drawing/2014/main" id="{8817582C-3404-48E8-B11C-ECF4DEBB3056}"/>
              </a:ext>
            </a:extLst>
          </p:cNvPr>
          <p:cNvCxnSpPr>
            <a:cxnSpLocks/>
            <a:stCxn id="36" idx="3"/>
            <a:endCxn id="40" idx="1"/>
          </p:cNvCxnSpPr>
          <p:nvPr/>
        </p:nvCxnSpPr>
        <p:spPr>
          <a:xfrm flipV="1">
            <a:off x="1943096" y="3436980"/>
            <a:ext cx="536699" cy="1459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2" name="Rounded Rectangle 17">
            <a:extLst>
              <a:ext uri="{FF2B5EF4-FFF2-40B4-BE49-F238E27FC236}">
                <a16:creationId xmlns:a16="http://schemas.microsoft.com/office/drawing/2014/main" id="{71FD0A86-8114-40F2-8A1E-852EB3B06B6E}"/>
              </a:ext>
            </a:extLst>
          </p:cNvPr>
          <p:cNvSpPr/>
          <p:nvPr/>
        </p:nvSpPr>
        <p:spPr>
          <a:xfrm>
            <a:off x="325408" y="4211451"/>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F3 cured</a:t>
            </a:r>
          </a:p>
        </p:txBody>
      </p:sp>
      <p:cxnSp>
        <p:nvCxnSpPr>
          <p:cNvPr id="43" name="Straight Arrow Connector 42">
            <a:extLst>
              <a:ext uri="{FF2B5EF4-FFF2-40B4-BE49-F238E27FC236}">
                <a16:creationId xmlns:a16="http://schemas.microsoft.com/office/drawing/2014/main" id="{61045B62-ABAC-4967-9061-DBD15855EDC0}"/>
              </a:ext>
            </a:extLst>
          </p:cNvPr>
          <p:cNvCxnSpPr>
            <a:cxnSpLocks/>
            <a:stCxn id="42" idx="3"/>
            <a:endCxn id="40" idx="1"/>
          </p:cNvCxnSpPr>
          <p:nvPr/>
        </p:nvCxnSpPr>
        <p:spPr>
          <a:xfrm flipV="1">
            <a:off x="1943096" y="3436980"/>
            <a:ext cx="536699" cy="11242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4" name="Rounded Rectangle 40">
            <a:extLst>
              <a:ext uri="{FF2B5EF4-FFF2-40B4-BE49-F238E27FC236}">
                <a16:creationId xmlns:a16="http://schemas.microsoft.com/office/drawing/2014/main" id="{EF682334-7A08-46C6-996C-69A656879A53}"/>
              </a:ext>
            </a:extLst>
          </p:cNvPr>
          <p:cNvSpPr/>
          <p:nvPr/>
        </p:nvSpPr>
        <p:spPr>
          <a:xfrm>
            <a:off x="4203655" y="3061316"/>
            <a:ext cx="1570752" cy="1212719"/>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SCA dry lam peel test 13.6 kg solids/m2</a:t>
            </a:r>
          </a:p>
        </p:txBody>
      </p:sp>
      <p:cxnSp>
        <p:nvCxnSpPr>
          <p:cNvPr id="45" name="Straight Arrow Connector 44">
            <a:extLst>
              <a:ext uri="{FF2B5EF4-FFF2-40B4-BE49-F238E27FC236}">
                <a16:creationId xmlns:a16="http://schemas.microsoft.com/office/drawing/2014/main" id="{FCC24466-F0BD-42A5-935F-F16D33C76184}"/>
              </a:ext>
            </a:extLst>
          </p:cNvPr>
          <p:cNvCxnSpPr>
            <a:cxnSpLocks/>
            <a:stCxn id="40" idx="3"/>
            <a:endCxn id="44" idx="1"/>
          </p:cNvCxnSpPr>
          <p:nvPr/>
        </p:nvCxnSpPr>
        <p:spPr>
          <a:xfrm>
            <a:off x="3934436" y="3436980"/>
            <a:ext cx="269219" cy="2306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6" name="Rounded Rectangle 17">
            <a:extLst>
              <a:ext uri="{FF2B5EF4-FFF2-40B4-BE49-F238E27FC236}">
                <a16:creationId xmlns:a16="http://schemas.microsoft.com/office/drawing/2014/main" id="{88CD6C16-B9AD-48AC-A668-AD3840BCA4F8}"/>
              </a:ext>
            </a:extLst>
          </p:cNvPr>
          <p:cNvSpPr/>
          <p:nvPr/>
        </p:nvSpPr>
        <p:spPr>
          <a:xfrm>
            <a:off x="325408" y="5007130"/>
            <a:ext cx="1617688" cy="850918"/>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SCA dry</a:t>
            </a:r>
          </a:p>
        </p:txBody>
      </p:sp>
      <p:sp>
        <p:nvSpPr>
          <p:cNvPr id="47" name="Rounded Rectangle 6">
            <a:extLst>
              <a:ext uri="{FF2B5EF4-FFF2-40B4-BE49-F238E27FC236}">
                <a16:creationId xmlns:a16="http://schemas.microsoft.com/office/drawing/2014/main" id="{A954FFE4-556D-4AA0-A187-D4C440F7BAD6}"/>
              </a:ext>
            </a:extLst>
          </p:cNvPr>
          <p:cNvSpPr/>
          <p:nvPr/>
        </p:nvSpPr>
        <p:spPr>
          <a:xfrm>
            <a:off x="2479795" y="4910935"/>
            <a:ext cx="1454641" cy="751325"/>
          </a:xfrm>
          <a:prstGeom prst="roundRect">
            <a:avLst/>
          </a:prstGeom>
          <a:solidFill>
            <a:srgbClr val="951919"/>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SCA dry lam prep 14.6 kg solids/m2</a:t>
            </a:r>
          </a:p>
        </p:txBody>
      </p:sp>
      <p:cxnSp>
        <p:nvCxnSpPr>
          <p:cNvPr id="48" name="Straight Arrow Connector 47">
            <a:extLst>
              <a:ext uri="{FF2B5EF4-FFF2-40B4-BE49-F238E27FC236}">
                <a16:creationId xmlns:a16="http://schemas.microsoft.com/office/drawing/2014/main" id="{9688750C-AE33-438C-A1FA-EDF86C4B4362}"/>
              </a:ext>
            </a:extLst>
          </p:cNvPr>
          <p:cNvCxnSpPr>
            <a:cxnSpLocks/>
            <a:stCxn id="46" idx="3"/>
            <a:endCxn id="47" idx="1"/>
          </p:cNvCxnSpPr>
          <p:nvPr/>
        </p:nvCxnSpPr>
        <p:spPr>
          <a:xfrm flipV="1">
            <a:off x="1943096" y="5286598"/>
            <a:ext cx="536699" cy="1459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9" name="Rounded Rectangle 17">
            <a:extLst>
              <a:ext uri="{FF2B5EF4-FFF2-40B4-BE49-F238E27FC236}">
                <a16:creationId xmlns:a16="http://schemas.microsoft.com/office/drawing/2014/main" id="{DE69A82A-A0F0-4250-AC92-1D38B5C0BC6B}"/>
              </a:ext>
            </a:extLst>
          </p:cNvPr>
          <p:cNvSpPr/>
          <p:nvPr/>
        </p:nvSpPr>
        <p:spPr>
          <a:xfrm>
            <a:off x="325408" y="6061069"/>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F3 cured</a:t>
            </a:r>
          </a:p>
        </p:txBody>
      </p:sp>
      <p:cxnSp>
        <p:nvCxnSpPr>
          <p:cNvPr id="50" name="Straight Arrow Connector 49">
            <a:extLst>
              <a:ext uri="{FF2B5EF4-FFF2-40B4-BE49-F238E27FC236}">
                <a16:creationId xmlns:a16="http://schemas.microsoft.com/office/drawing/2014/main" id="{43A55138-5DA8-4818-BA9C-E6FFBCEE79E6}"/>
              </a:ext>
            </a:extLst>
          </p:cNvPr>
          <p:cNvCxnSpPr>
            <a:cxnSpLocks/>
            <a:stCxn id="49" idx="3"/>
            <a:endCxn id="47" idx="1"/>
          </p:cNvCxnSpPr>
          <p:nvPr/>
        </p:nvCxnSpPr>
        <p:spPr>
          <a:xfrm flipV="1">
            <a:off x="1943096" y="5286598"/>
            <a:ext cx="536699" cy="11242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1" name="Rounded Rectangle 40">
            <a:extLst>
              <a:ext uri="{FF2B5EF4-FFF2-40B4-BE49-F238E27FC236}">
                <a16:creationId xmlns:a16="http://schemas.microsoft.com/office/drawing/2014/main" id="{E2C5291F-1B7E-4FD4-B192-D99C196B4BB3}"/>
              </a:ext>
            </a:extLst>
          </p:cNvPr>
          <p:cNvSpPr/>
          <p:nvPr/>
        </p:nvSpPr>
        <p:spPr>
          <a:xfrm>
            <a:off x="4203655" y="4910934"/>
            <a:ext cx="1454641" cy="1212719"/>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SCA dry lam peel test 14.6 kg solids/m2</a:t>
            </a:r>
          </a:p>
        </p:txBody>
      </p:sp>
      <p:cxnSp>
        <p:nvCxnSpPr>
          <p:cNvPr id="52" name="Straight Arrow Connector 51">
            <a:extLst>
              <a:ext uri="{FF2B5EF4-FFF2-40B4-BE49-F238E27FC236}">
                <a16:creationId xmlns:a16="http://schemas.microsoft.com/office/drawing/2014/main" id="{1FBDA3B1-BFAF-4418-A218-487D9A1E3745}"/>
              </a:ext>
            </a:extLst>
          </p:cNvPr>
          <p:cNvCxnSpPr>
            <a:cxnSpLocks/>
            <a:stCxn id="47" idx="3"/>
            <a:endCxn id="51" idx="1"/>
          </p:cNvCxnSpPr>
          <p:nvPr/>
        </p:nvCxnSpPr>
        <p:spPr>
          <a:xfrm>
            <a:off x="3934436" y="5286598"/>
            <a:ext cx="269219" cy="2306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3" name="Rounded Rectangle 17">
            <a:extLst>
              <a:ext uri="{FF2B5EF4-FFF2-40B4-BE49-F238E27FC236}">
                <a16:creationId xmlns:a16="http://schemas.microsoft.com/office/drawing/2014/main" id="{4C9C20F8-7633-417C-99AD-2714F46E4A43}"/>
              </a:ext>
            </a:extLst>
          </p:cNvPr>
          <p:cNvSpPr/>
          <p:nvPr/>
        </p:nvSpPr>
        <p:spPr>
          <a:xfrm>
            <a:off x="6148059" y="1042289"/>
            <a:ext cx="1617688" cy="850918"/>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SCA dry</a:t>
            </a:r>
          </a:p>
        </p:txBody>
      </p:sp>
      <p:sp>
        <p:nvSpPr>
          <p:cNvPr id="54" name="Rounded Rectangle 6">
            <a:extLst>
              <a:ext uri="{FF2B5EF4-FFF2-40B4-BE49-F238E27FC236}">
                <a16:creationId xmlns:a16="http://schemas.microsoft.com/office/drawing/2014/main" id="{516367BA-3D2B-40DC-8C87-EC69054F7E3C}"/>
              </a:ext>
            </a:extLst>
          </p:cNvPr>
          <p:cNvSpPr/>
          <p:nvPr/>
        </p:nvSpPr>
        <p:spPr>
          <a:xfrm>
            <a:off x="8302446" y="946094"/>
            <a:ext cx="1454641" cy="751325"/>
          </a:xfrm>
          <a:prstGeom prst="roundRect">
            <a:avLst/>
          </a:prstGeom>
          <a:solidFill>
            <a:srgbClr val="951919"/>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SCA dry lam prep 15.5 kg solids/m2</a:t>
            </a:r>
          </a:p>
        </p:txBody>
      </p:sp>
      <p:cxnSp>
        <p:nvCxnSpPr>
          <p:cNvPr id="55" name="Straight Arrow Connector 54">
            <a:extLst>
              <a:ext uri="{FF2B5EF4-FFF2-40B4-BE49-F238E27FC236}">
                <a16:creationId xmlns:a16="http://schemas.microsoft.com/office/drawing/2014/main" id="{8DF629DE-27E6-40D2-8D51-4CCCA9B8470D}"/>
              </a:ext>
            </a:extLst>
          </p:cNvPr>
          <p:cNvCxnSpPr>
            <a:cxnSpLocks/>
            <a:stCxn id="53" idx="3"/>
            <a:endCxn id="54" idx="1"/>
          </p:cNvCxnSpPr>
          <p:nvPr/>
        </p:nvCxnSpPr>
        <p:spPr>
          <a:xfrm flipV="1">
            <a:off x="7765747" y="1321757"/>
            <a:ext cx="536699" cy="1459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6" name="Rounded Rectangle 17">
            <a:extLst>
              <a:ext uri="{FF2B5EF4-FFF2-40B4-BE49-F238E27FC236}">
                <a16:creationId xmlns:a16="http://schemas.microsoft.com/office/drawing/2014/main" id="{7F1A0A78-C5C6-405B-B9CA-0FE50877A719}"/>
              </a:ext>
            </a:extLst>
          </p:cNvPr>
          <p:cNvSpPr/>
          <p:nvPr/>
        </p:nvSpPr>
        <p:spPr>
          <a:xfrm>
            <a:off x="6148059" y="2096228"/>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F3 cured</a:t>
            </a:r>
          </a:p>
        </p:txBody>
      </p:sp>
      <p:cxnSp>
        <p:nvCxnSpPr>
          <p:cNvPr id="57" name="Straight Arrow Connector 56">
            <a:extLst>
              <a:ext uri="{FF2B5EF4-FFF2-40B4-BE49-F238E27FC236}">
                <a16:creationId xmlns:a16="http://schemas.microsoft.com/office/drawing/2014/main" id="{8FF275FD-ED5E-48A5-A98E-E614865225F6}"/>
              </a:ext>
            </a:extLst>
          </p:cNvPr>
          <p:cNvCxnSpPr>
            <a:cxnSpLocks/>
            <a:stCxn id="56" idx="3"/>
            <a:endCxn id="54" idx="1"/>
          </p:cNvCxnSpPr>
          <p:nvPr/>
        </p:nvCxnSpPr>
        <p:spPr>
          <a:xfrm flipV="1">
            <a:off x="7765747" y="1321757"/>
            <a:ext cx="536699" cy="11242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8" name="Rounded Rectangle 40">
            <a:extLst>
              <a:ext uri="{FF2B5EF4-FFF2-40B4-BE49-F238E27FC236}">
                <a16:creationId xmlns:a16="http://schemas.microsoft.com/office/drawing/2014/main" id="{C994DB3D-A65B-468B-938B-63CB7CF600E5}"/>
              </a:ext>
            </a:extLst>
          </p:cNvPr>
          <p:cNvSpPr/>
          <p:nvPr/>
        </p:nvSpPr>
        <p:spPr>
          <a:xfrm>
            <a:off x="10026306" y="946093"/>
            <a:ext cx="1567279" cy="1212719"/>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SCA dry lam peel test 15.5 kg solids/m2</a:t>
            </a:r>
          </a:p>
        </p:txBody>
      </p:sp>
      <p:cxnSp>
        <p:nvCxnSpPr>
          <p:cNvPr id="59" name="Straight Arrow Connector 58">
            <a:extLst>
              <a:ext uri="{FF2B5EF4-FFF2-40B4-BE49-F238E27FC236}">
                <a16:creationId xmlns:a16="http://schemas.microsoft.com/office/drawing/2014/main" id="{01C496C8-5825-4F75-83F1-1AE16C3EB45F}"/>
              </a:ext>
            </a:extLst>
          </p:cNvPr>
          <p:cNvCxnSpPr>
            <a:cxnSpLocks/>
            <a:stCxn id="54" idx="3"/>
            <a:endCxn id="58" idx="1"/>
          </p:cNvCxnSpPr>
          <p:nvPr/>
        </p:nvCxnSpPr>
        <p:spPr>
          <a:xfrm>
            <a:off x="9757087" y="1321757"/>
            <a:ext cx="269219" cy="2306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0" name="Rounded Rectangle 17">
            <a:extLst>
              <a:ext uri="{FF2B5EF4-FFF2-40B4-BE49-F238E27FC236}">
                <a16:creationId xmlns:a16="http://schemas.microsoft.com/office/drawing/2014/main" id="{891DD6FA-5787-4766-A775-7263D78D6B29}"/>
              </a:ext>
            </a:extLst>
          </p:cNvPr>
          <p:cNvSpPr/>
          <p:nvPr/>
        </p:nvSpPr>
        <p:spPr>
          <a:xfrm>
            <a:off x="6148059" y="2891907"/>
            <a:ext cx="1617688" cy="850918"/>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SCA dry</a:t>
            </a:r>
          </a:p>
        </p:txBody>
      </p:sp>
      <p:sp>
        <p:nvSpPr>
          <p:cNvPr id="61" name="Rounded Rectangle 6">
            <a:extLst>
              <a:ext uri="{FF2B5EF4-FFF2-40B4-BE49-F238E27FC236}">
                <a16:creationId xmlns:a16="http://schemas.microsoft.com/office/drawing/2014/main" id="{FE780042-DFEC-4D05-91B9-41FA9DB5C357}"/>
              </a:ext>
            </a:extLst>
          </p:cNvPr>
          <p:cNvSpPr/>
          <p:nvPr/>
        </p:nvSpPr>
        <p:spPr>
          <a:xfrm>
            <a:off x="8302446" y="2795712"/>
            <a:ext cx="1454641" cy="751325"/>
          </a:xfrm>
          <a:prstGeom prst="roundRect">
            <a:avLst/>
          </a:prstGeom>
          <a:solidFill>
            <a:srgbClr val="951919"/>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SCA dry lam prep 19.8 kg solids/m2</a:t>
            </a:r>
          </a:p>
        </p:txBody>
      </p:sp>
      <p:cxnSp>
        <p:nvCxnSpPr>
          <p:cNvPr id="62" name="Straight Arrow Connector 61">
            <a:extLst>
              <a:ext uri="{FF2B5EF4-FFF2-40B4-BE49-F238E27FC236}">
                <a16:creationId xmlns:a16="http://schemas.microsoft.com/office/drawing/2014/main" id="{80E3EAE9-4481-45BF-8679-AB5137F07B46}"/>
              </a:ext>
            </a:extLst>
          </p:cNvPr>
          <p:cNvCxnSpPr>
            <a:cxnSpLocks/>
            <a:stCxn id="60" idx="3"/>
            <a:endCxn id="61" idx="1"/>
          </p:cNvCxnSpPr>
          <p:nvPr/>
        </p:nvCxnSpPr>
        <p:spPr>
          <a:xfrm flipV="1">
            <a:off x="7765747" y="3171375"/>
            <a:ext cx="536699" cy="1459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3" name="Rounded Rectangle 17">
            <a:extLst>
              <a:ext uri="{FF2B5EF4-FFF2-40B4-BE49-F238E27FC236}">
                <a16:creationId xmlns:a16="http://schemas.microsoft.com/office/drawing/2014/main" id="{7E9EC2E9-33F3-4CBC-8AE1-78F272656C0C}"/>
              </a:ext>
            </a:extLst>
          </p:cNvPr>
          <p:cNvSpPr/>
          <p:nvPr/>
        </p:nvSpPr>
        <p:spPr>
          <a:xfrm>
            <a:off x="6148059" y="3945846"/>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F3 cured</a:t>
            </a:r>
          </a:p>
        </p:txBody>
      </p:sp>
      <p:cxnSp>
        <p:nvCxnSpPr>
          <p:cNvPr id="64" name="Straight Arrow Connector 63">
            <a:extLst>
              <a:ext uri="{FF2B5EF4-FFF2-40B4-BE49-F238E27FC236}">
                <a16:creationId xmlns:a16="http://schemas.microsoft.com/office/drawing/2014/main" id="{3B6DEC24-A3DA-4884-A3F0-43480071C6DB}"/>
              </a:ext>
            </a:extLst>
          </p:cNvPr>
          <p:cNvCxnSpPr>
            <a:cxnSpLocks/>
            <a:stCxn id="63" idx="3"/>
            <a:endCxn id="61" idx="1"/>
          </p:cNvCxnSpPr>
          <p:nvPr/>
        </p:nvCxnSpPr>
        <p:spPr>
          <a:xfrm flipV="1">
            <a:off x="7765747" y="3171375"/>
            <a:ext cx="536699" cy="11242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5" name="Rounded Rectangle 40">
            <a:extLst>
              <a:ext uri="{FF2B5EF4-FFF2-40B4-BE49-F238E27FC236}">
                <a16:creationId xmlns:a16="http://schemas.microsoft.com/office/drawing/2014/main" id="{D5C62205-FA74-47F6-B5E0-9A35F6734600}"/>
              </a:ext>
            </a:extLst>
          </p:cNvPr>
          <p:cNvSpPr/>
          <p:nvPr/>
        </p:nvSpPr>
        <p:spPr>
          <a:xfrm>
            <a:off x="10026306" y="2795711"/>
            <a:ext cx="1454641" cy="1212719"/>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SCA dry lam peel test 19.8 kg solids/m2</a:t>
            </a:r>
          </a:p>
        </p:txBody>
      </p:sp>
      <p:cxnSp>
        <p:nvCxnSpPr>
          <p:cNvPr id="66" name="Straight Arrow Connector 65">
            <a:extLst>
              <a:ext uri="{FF2B5EF4-FFF2-40B4-BE49-F238E27FC236}">
                <a16:creationId xmlns:a16="http://schemas.microsoft.com/office/drawing/2014/main" id="{CD11A308-3F47-4641-90A4-0C5EE2C8B832}"/>
              </a:ext>
            </a:extLst>
          </p:cNvPr>
          <p:cNvCxnSpPr>
            <a:cxnSpLocks/>
            <a:stCxn id="61" idx="3"/>
            <a:endCxn id="65" idx="1"/>
          </p:cNvCxnSpPr>
          <p:nvPr/>
        </p:nvCxnSpPr>
        <p:spPr>
          <a:xfrm>
            <a:off x="9757087" y="3171375"/>
            <a:ext cx="269219" cy="2306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7" name="Rounded Rectangle 8">
            <a:extLst>
              <a:ext uri="{FF2B5EF4-FFF2-40B4-BE49-F238E27FC236}">
                <a16:creationId xmlns:a16="http://schemas.microsoft.com/office/drawing/2014/main" id="{6CCF4EA0-A880-45AB-BF93-1E70D5F37C4A}"/>
              </a:ext>
            </a:extLst>
          </p:cNvPr>
          <p:cNvSpPr/>
          <p:nvPr/>
        </p:nvSpPr>
        <p:spPr>
          <a:xfrm>
            <a:off x="9504784" y="158232"/>
            <a:ext cx="2440860" cy="613621"/>
          </a:xfrm>
          <a:prstGeom prst="roundRect">
            <a:avLst/>
          </a:prstGeom>
          <a:solidFill>
            <a:srgbClr val="ADAFBD"/>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Laminate Adhesion Strength</a:t>
            </a:r>
          </a:p>
        </p:txBody>
      </p:sp>
    </p:spTree>
    <p:extLst>
      <p:ext uri="{BB962C8B-B14F-4D97-AF65-F5344CB8AC3E}">
        <p14:creationId xmlns:p14="http://schemas.microsoft.com/office/powerpoint/2010/main" val="2984652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0FD20-78E2-4EFC-ADD1-2B0714DE55F2}"/>
              </a:ext>
            </a:extLst>
          </p:cNvPr>
          <p:cNvSpPr>
            <a:spLocks noGrp="1"/>
          </p:cNvSpPr>
          <p:nvPr>
            <p:ph type="title"/>
          </p:nvPr>
        </p:nvSpPr>
        <p:spPr>
          <a:xfrm>
            <a:off x="0" y="0"/>
            <a:ext cx="10515600" cy="1325563"/>
          </a:xfrm>
        </p:spPr>
        <p:txBody>
          <a:bodyPr/>
          <a:lstStyle/>
          <a:p>
            <a:r>
              <a:rPr lang="en-US" dirty="0"/>
              <a:t>Recycled Rubber Preparation</a:t>
            </a:r>
          </a:p>
        </p:txBody>
      </p:sp>
      <p:sp>
        <p:nvSpPr>
          <p:cNvPr id="3" name="Rounded Rectangle 17">
            <a:extLst>
              <a:ext uri="{FF2B5EF4-FFF2-40B4-BE49-F238E27FC236}">
                <a16:creationId xmlns:a16="http://schemas.microsoft.com/office/drawing/2014/main" id="{AEA690B3-0C94-4320-AB2B-F7EAD1B34E7E}"/>
              </a:ext>
            </a:extLst>
          </p:cNvPr>
          <p:cNvSpPr/>
          <p:nvPr/>
        </p:nvSpPr>
        <p:spPr>
          <a:xfrm>
            <a:off x="392688" y="2798755"/>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F3 GRP</a:t>
            </a:r>
          </a:p>
        </p:txBody>
      </p:sp>
      <p:sp>
        <p:nvSpPr>
          <p:cNvPr id="4" name="Rounded Rectangle 17">
            <a:extLst>
              <a:ext uri="{FF2B5EF4-FFF2-40B4-BE49-F238E27FC236}">
                <a16:creationId xmlns:a16="http://schemas.microsoft.com/office/drawing/2014/main" id="{D2276A6A-F035-4450-A523-06B36396700B}"/>
              </a:ext>
            </a:extLst>
          </p:cNvPr>
          <p:cNvSpPr/>
          <p:nvPr/>
        </p:nvSpPr>
        <p:spPr>
          <a:xfrm>
            <a:off x="392688" y="1657633"/>
            <a:ext cx="1617688" cy="850918"/>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SCA dry</a:t>
            </a:r>
          </a:p>
        </p:txBody>
      </p:sp>
      <p:sp>
        <p:nvSpPr>
          <p:cNvPr id="5" name="Rounded Rectangle 6">
            <a:extLst>
              <a:ext uri="{FF2B5EF4-FFF2-40B4-BE49-F238E27FC236}">
                <a16:creationId xmlns:a16="http://schemas.microsoft.com/office/drawing/2014/main" id="{D0BCD616-A4C1-4CDC-B1BF-4F14803601FB}"/>
              </a:ext>
            </a:extLst>
          </p:cNvPr>
          <p:cNvSpPr/>
          <p:nvPr/>
        </p:nvSpPr>
        <p:spPr>
          <a:xfrm>
            <a:off x="2335784" y="2211839"/>
            <a:ext cx="1454641" cy="751325"/>
          </a:xfrm>
          <a:prstGeom prst="roundRect">
            <a:avLst/>
          </a:prstGeom>
          <a:solidFill>
            <a:srgbClr val="951919"/>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Coating of GRP X</a:t>
            </a:r>
          </a:p>
        </p:txBody>
      </p:sp>
      <p:sp>
        <p:nvSpPr>
          <p:cNvPr id="6" name="Rounded Rectangle 6">
            <a:extLst>
              <a:ext uri="{FF2B5EF4-FFF2-40B4-BE49-F238E27FC236}">
                <a16:creationId xmlns:a16="http://schemas.microsoft.com/office/drawing/2014/main" id="{413116A9-2639-42F6-B0F5-5EEBFC701E93}"/>
              </a:ext>
            </a:extLst>
          </p:cNvPr>
          <p:cNvSpPr/>
          <p:nvPr/>
        </p:nvSpPr>
        <p:spPr>
          <a:xfrm>
            <a:off x="4048537" y="2211839"/>
            <a:ext cx="1454641" cy="751325"/>
          </a:xfrm>
          <a:prstGeom prst="roundRect">
            <a:avLst/>
          </a:prstGeom>
          <a:solidFill>
            <a:srgbClr val="951919"/>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Pretreatment of </a:t>
            </a:r>
            <a:r>
              <a:rPr lang="en-US" sz="1600" dirty="0" err="1"/>
              <a:t>cGRP</a:t>
            </a:r>
            <a:r>
              <a:rPr lang="en-US" sz="1600" dirty="0"/>
              <a:t> X</a:t>
            </a:r>
          </a:p>
        </p:txBody>
      </p:sp>
      <p:sp>
        <p:nvSpPr>
          <p:cNvPr id="7" name="Rounded Rectangle 6">
            <a:extLst>
              <a:ext uri="{FF2B5EF4-FFF2-40B4-BE49-F238E27FC236}">
                <a16:creationId xmlns:a16="http://schemas.microsoft.com/office/drawing/2014/main" id="{EF5AFC49-2160-43B9-8242-FE3115BCB536}"/>
              </a:ext>
            </a:extLst>
          </p:cNvPr>
          <p:cNvSpPr/>
          <p:nvPr/>
        </p:nvSpPr>
        <p:spPr>
          <a:xfrm>
            <a:off x="5761290" y="2211838"/>
            <a:ext cx="1454641" cy="751325"/>
          </a:xfrm>
          <a:prstGeom prst="roundRect">
            <a:avLst/>
          </a:prstGeom>
          <a:solidFill>
            <a:srgbClr val="951919"/>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err="1"/>
              <a:t>Reblending</a:t>
            </a:r>
            <a:r>
              <a:rPr lang="en-US" sz="1600" dirty="0"/>
              <a:t> of </a:t>
            </a:r>
            <a:r>
              <a:rPr lang="en-US" sz="1600" dirty="0" err="1"/>
              <a:t>cGRP</a:t>
            </a:r>
            <a:r>
              <a:rPr lang="en-US" sz="1600" dirty="0"/>
              <a:t> X</a:t>
            </a:r>
          </a:p>
        </p:txBody>
      </p:sp>
      <p:sp>
        <p:nvSpPr>
          <p:cNvPr id="8" name="Rounded Rectangle 6">
            <a:extLst>
              <a:ext uri="{FF2B5EF4-FFF2-40B4-BE49-F238E27FC236}">
                <a16:creationId xmlns:a16="http://schemas.microsoft.com/office/drawing/2014/main" id="{AACB9A9D-5E4E-4ED6-9F4D-CE4BB03B93CD}"/>
              </a:ext>
            </a:extLst>
          </p:cNvPr>
          <p:cNvSpPr/>
          <p:nvPr/>
        </p:nvSpPr>
        <p:spPr>
          <a:xfrm>
            <a:off x="7415320" y="2211838"/>
            <a:ext cx="1454641" cy="751325"/>
          </a:xfrm>
          <a:prstGeom prst="roundRect">
            <a:avLst/>
          </a:prstGeom>
          <a:solidFill>
            <a:srgbClr val="951919"/>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Curing of </a:t>
            </a:r>
            <a:r>
              <a:rPr lang="en-US" sz="1600" dirty="0" err="1"/>
              <a:t>cGRP</a:t>
            </a:r>
            <a:r>
              <a:rPr lang="en-US" sz="1600" dirty="0"/>
              <a:t> X</a:t>
            </a:r>
          </a:p>
        </p:txBody>
      </p:sp>
      <p:sp>
        <p:nvSpPr>
          <p:cNvPr id="9" name="Rounded Rectangle 17">
            <a:extLst>
              <a:ext uri="{FF2B5EF4-FFF2-40B4-BE49-F238E27FC236}">
                <a16:creationId xmlns:a16="http://schemas.microsoft.com/office/drawing/2014/main" id="{604E58B0-9EAB-446A-949E-FAFCC313C4F7}"/>
              </a:ext>
            </a:extLst>
          </p:cNvPr>
          <p:cNvSpPr/>
          <p:nvPr/>
        </p:nvSpPr>
        <p:spPr>
          <a:xfrm>
            <a:off x="5761290" y="3226064"/>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F3 uncured</a:t>
            </a:r>
          </a:p>
        </p:txBody>
      </p:sp>
      <p:cxnSp>
        <p:nvCxnSpPr>
          <p:cNvPr id="11" name="Straight Arrow Connector 10">
            <a:extLst>
              <a:ext uri="{FF2B5EF4-FFF2-40B4-BE49-F238E27FC236}">
                <a16:creationId xmlns:a16="http://schemas.microsoft.com/office/drawing/2014/main" id="{C24982F8-C22A-403A-9406-7E74973E53A5}"/>
              </a:ext>
            </a:extLst>
          </p:cNvPr>
          <p:cNvCxnSpPr>
            <a:stCxn id="4" idx="3"/>
            <a:endCxn id="5" idx="1"/>
          </p:cNvCxnSpPr>
          <p:nvPr/>
        </p:nvCxnSpPr>
        <p:spPr>
          <a:xfrm>
            <a:off x="2010376" y="2083092"/>
            <a:ext cx="325408" cy="5044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5CC66452-37E6-4685-A1CA-F72120EEA89E}"/>
              </a:ext>
            </a:extLst>
          </p:cNvPr>
          <p:cNvCxnSpPr>
            <a:stCxn id="3" idx="3"/>
            <a:endCxn id="5" idx="1"/>
          </p:cNvCxnSpPr>
          <p:nvPr/>
        </p:nvCxnSpPr>
        <p:spPr>
          <a:xfrm flipV="1">
            <a:off x="2010376" y="2587502"/>
            <a:ext cx="325408" cy="5609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05F88BC6-C628-4A19-8D49-572436EE0CF6}"/>
              </a:ext>
            </a:extLst>
          </p:cNvPr>
          <p:cNvCxnSpPr>
            <a:stCxn id="5" idx="3"/>
            <a:endCxn id="6" idx="1"/>
          </p:cNvCxnSpPr>
          <p:nvPr/>
        </p:nvCxnSpPr>
        <p:spPr>
          <a:xfrm>
            <a:off x="3790425" y="2587502"/>
            <a:ext cx="25811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DA2E3FDE-03A0-4981-BCA3-FC4C83BF5FDC}"/>
              </a:ext>
            </a:extLst>
          </p:cNvPr>
          <p:cNvCxnSpPr>
            <a:stCxn id="6" idx="3"/>
            <a:endCxn id="7" idx="1"/>
          </p:cNvCxnSpPr>
          <p:nvPr/>
        </p:nvCxnSpPr>
        <p:spPr>
          <a:xfrm flipV="1">
            <a:off x="5503178" y="2587501"/>
            <a:ext cx="258112"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8A5EDACA-BEA5-4462-B4F9-033F4C78315C}"/>
              </a:ext>
            </a:extLst>
          </p:cNvPr>
          <p:cNvCxnSpPr>
            <a:stCxn id="7" idx="3"/>
            <a:endCxn id="8" idx="1"/>
          </p:cNvCxnSpPr>
          <p:nvPr/>
        </p:nvCxnSpPr>
        <p:spPr>
          <a:xfrm>
            <a:off x="7215931" y="2587501"/>
            <a:ext cx="19938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EA951408-0D38-40A3-A4DD-F393FA032760}"/>
              </a:ext>
            </a:extLst>
          </p:cNvPr>
          <p:cNvCxnSpPr>
            <a:stCxn id="9" idx="0"/>
            <a:endCxn id="7" idx="2"/>
          </p:cNvCxnSpPr>
          <p:nvPr/>
        </p:nvCxnSpPr>
        <p:spPr>
          <a:xfrm flipH="1" flipV="1">
            <a:off x="6488611" y="2963163"/>
            <a:ext cx="81523" cy="2629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Rounded Rectangle 17">
            <a:extLst>
              <a:ext uri="{FF2B5EF4-FFF2-40B4-BE49-F238E27FC236}">
                <a16:creationId xmlns:a16="http://schemas.microsoft.com/office/drawing/2014/main" id="{39112F08-F5EA-498D-85D9-C35436FFC17D}"/>
              </a:ext>
            </a:extLst>
          </p:cNvPr>
          <p:cNvSpPr/>
          <p:nvPr/>
        </p:nvSpPr>
        <p:spPr>
          <a:xfrm>
            <a:off x="9269287" y="2237758"/>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Recycled rubber X</a:t>
            </a:r>
          </a:p>
        </p:txBody>
      </p:sp>
      <p:sp>
        <p:nvSpPr>
          <p:cNvPr id="24" name="Rounded Rectangle 6">
            <a:extLst>
              <a:ext uri="{FF2B5EF4-FFF2-40B4-BE49-F238E27FC236}">
                <a16:creationId xmlns:a16="http://schemas.microsoft.com/office/drawing/2014/main" id="{0B9DC28E-EB2D-4271-9649-69EE5CD50479}"/>
              </a:ext>
            </a:extLst>
          </p:cNvPr>
          <p:cNvSpPr/>
          <p:nvPr/>
        </p:nvSpPr>
        <p:spPr>
          <a:xfrm>
            <a:off x="9432334" y="3174222"/>
            <a:ext cx="1454641" cy="751325"/>
          </a:xfrm>
          <a:prstGeom prst="roundRect">
            <a:avLst/>
          </a:prstGeom>
          <a:solidFill>
            <a:srgbClr val="951919"/>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Die cutting X</a:t>
            </a:r>
          </a:p>
        </p:txBody>
      </p:sp>
      <p:sp>
        <p:nvSpPr>
          <p:cNvPr id="25" name="Rounded Rectangle 40">
            <a:extLst>
              <a:ext uri="{FF2B5EF4-FFF2-40B4-BE49-F238E27FC236}">
                <a16:creationId xmlns:a16="http://schemas.microsoft.com/office/drawing/2014/main" id="{72770FA1-74D7-434F-BD5E-C551D5BBF22D}"/>
              </a:ext>
            </a:extLst>
          </p:cNvPr>
          <p:cNvSpPr/>
          <p:nvPr/>
        </p:nvSpPr>
        <p:spPr>
          <a:xfrm>
            <a:off x="8444381" y="4162528"/>
            <a:ext cx="1182297" cy="621792"/>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Tensile test X</a:t>
            </a:r>
          </a:p>
        </p:txBody>
      </p:sp>
      <p:cxnSp>
        <p:nvCxnSpPr>
          <p:cNvPr id="27" name="Straight Arrow Connector 26">
            <a:extLst>
              <a:ext uri="{FF2B5EF4-FFF2-40B4-BE49-F238E27FC236}">
                <a16:creationId xmlns:a16="http://schemas.microsoft.com/office/drawing/2014/main" id="{51218185-5E61-45E0-A0E4-769E8262A668}"/>
              </a:ext>
            </a:extLst>
          </p:cNvPr>
          <p:cNvCxnSpPr>
            <a:cxnSpLocks/>
            <a:stCxn id="8" idx="3"/>
            <a:endCxn id="22" idx="1"/>
          </p:cNvCxnSpPr>
          <p:nvPr/>
        </p:nvCxnSpPr>
        <p:spPr>
          <a:xfrm flipV="1">
            <a:off x="8869961" y="2587500"/>
            <a:ext cx="399326"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449C4EFE-5E91-40E2-9F77-62EFC6ABB0ED}"/>
              </a:ext>
            </a:extLst>
          </p:cNvPr>
          <p:cNvCxnSpPr>
            <a:stCxn id="22" idx="2"/>
            <a:endCxn id="24" idx="0"/>
          </p:cNvCxnSpPr>
          <p:nvPr/>
        </p:nvCxnSpPr>
        <p:spPr>
          <a:xfrm>
            <a:off x="10078131" y="2937241"/>
            <a:ext cx="81524" cy="2369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330C80AD-19AE-4A08-AE56-F180992DB00F}"/>
              </a:ext>
            </a:extLst>
          </p:cNvPr>
          <p:cNvCxnSpPr>
            <a:stCxn id="24" idx="2"/>
            <a:endCxn id="25" idx="0"/>
          </p:cNvCxnSpPr>
          <p:nvPr/>
        </p:nvCxnSpPr>
        <p:spPr>
          <a:xfrm flipH="1">
            <a:off x="9035530" y="3925547"/>
            <a:ext cx="1124125" cy="2369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FC269802-B396-458F-8509-CAD38C540614}"/>
              </a:ext>
            </a:extLst>
          </p:cNvPr>
          <p:cNvCxnSpPr>
            <a:stCxn id="25" idx="0"/>
            <a:endCxn id="22" idx="1"/>
          </p:cNvCxnSpPr>
          <p:nvPr/>
        </p:nvCxnSpPr>
        <p:spPr>
          <a:xfrm flipV="1">
            <a:off x="9035530" y="2587500"/>
            <a:ext cx="233757" cy="15750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Rounded Rectangle 17">
            <a:extLst>
              <a:ext uri="{FF2B5EF4-FFF2-40B4-BE49-F238E27FC236}">
                <a16:creationId xmlns:a16="http://schemas.microsoft.com/office/drawing/2014/main" id="{6552BBE0-D65B-44BA-A70A-678938D29F83}"/>
              </a:ext>
            </a:extLst>
          </p:cNvPr>
          <p:cNvSpPr/>
          <p:nvPr/>
        </p:nvSpPr>
        <p:spPr>
          <a:xfrm>
            <a:off x="1526940" y="1188877"/>
            <a:ext cx="1617688" cy="850918"/>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SCA dry low cement</a:t>
            </a:r>
          </a:p>
        </p:txBody>
      </p:sp>
      <p:sp>
        <p:nvSpPr>
          <p:cNvPr id="37" name="TextBox 36">
            <a:extLst>
              <a:ext uri="{FF2B5EF4-FFF2-40B4-BE49-F238E27FC236}">
                <a16:creationId xmlns:a16="http://schemas.microsoft.com/office/drawing/2014/main" id="{F6D8172E-80C4-415A-B8CA-3AA563346E3E}"/>
              </a:ext>
            </a:extLst>
          </p:cNvPr>
          <p:cNvSpPr txBox="1"/>
          <p:nvPr/>
        </p:nvSpPr>
        <p:spPr>
          <a:xfrm>
            <a:off x="553841" y="4271058"/>
            <a:ext cx="5016617" cy="2031325"/>
          </a:xfrm>
          <a:prstGeom prst="rect">
            <a:avLst/>
          </a:prstGeom>
          <a:noFill/>
        </p:spPr>
        <p:txBody>
          <a:bodyPr wrap="square" rtlCol="0">
            <a:spAutoFit/>
          </a:bodyPr>
          <a:lstStyle/>
          <a:p>
            <a:r>
              <a:rPr lang="en-US" dirty="0"/>
              <a:t>This graph must be recreated 32 times with X = all possible 5-digit binary numbers i.e. 10110 or 00111.  For all 16 of the numbers starting in 0, use “SCA dry” as the material input.  For all 16 numbers starting in 1, use “SCA dry low cement” as the input.  F3 GRP and F3 uncured remain unchanged between the graphs.</a:t>
            </a:r>
          </a:p>
        </p:txBody>
      </p:sp>
      <p:sp>
        <p:nvSpPr>
          <p:cNvPr id="38" name="Rounded Rectangle 8">
            <a:extLst>
              <a:ext uri="{FF2B5EF4-FFF2-40B4-BE49-F238E27FC236}">
                <a16:creationId xmlns:a16="http://schemas.microsoft.com/office/drawing/2014/main" id="{A6073837-68AE-4995-B679-032DDCC84847}"/>
              </a:ext>
            </a:extLst>
          </p:cNvPr>
          <p:cNvSpPr/>
          <p:nvPr/>
        </p:nvSpPr>
        <p:spPr>
          <a:xfrm>
            <a:off x="9432334" y="191788"/>
            <a:ext cx="2440860" cy="613621"/>
          </a:xfrm>
          <a:prstGeom prst="roundRect">
            <a:avLst/>
          </a:prstGeom>
          <a:solidFill>
            <a:srgbClr val="ADAFBD"/>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Factorial Design with Controls</a:t>
            </a:r>
          </a:p>
        </p:txBody>
      </p:sp>
    </p:spTree>
    <p:extLst>
      <p:ext uri="{BB962C8B-B14F-4D97-AF65-F5344CB8AC3E}">
        <p14:creationId xmlns:p14="http://schemas.microsoft.com/office/powerpoint/2010/main" val="2430870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0FD20-78E2-4EFC-ADD1-2B0714DE55F2}"/>
              </a:ext>
            </a:extLst>
          </p:cNvPr>
          <p:cNvSpPr>
            <a:spLocks noGrp="1"/>
          </p:cNvSpPr>
          <p:nvPr>
            <p:ph type="title"/>
          </p:nvPr>
        </p:nvSpPr>
        <p:spPr>
          <a:xfrm>
            <a:off x="0" y="0"/>
            <a:ext cx="10515600" cy="1325563"/>
          </a:xfrm>
        </p:spPr>
        <p:txBody>
          <a:bodyPr/>
          <a:lstStyle/>
          <a:p>
            <a:r>
              <a:rPr lang="en-US" dirty="0"/>
              <a:t>Recycled Rubber Controls</a:t>
            </a:r>
          </a:p>
        </p:txBody>
      </p:sp>
      <p:sp>
        <p:nvSpPr>
          <p:cNvPr id="7" name="Rounded Rectangle 6">
            <a:extLst>
              <a:ext uri="{FF2B5EF4-FFF2-40B4-BE49-F238E27FC236}">
                <a16:creationId xmlns:a16="http://schemas.microsoft.com/office/drawing/2014/main" id="{EF5AFC49-2160-43B9-8242-FE3115BCB536}"/>
              </a:ext>
            </a:extLst>
          </p:cNvPr>
          <p:cNvSpPr/>
          <p:nvPr/>
        </p:nvSpPr>
        <p:spPr>
          <a:xfrm>
            <a:off x="174223" y="1188380"/>
            <a:ext cx="1454641" cy="751325"/>
          </a:xfrm>
          <a:prstGeom prst="roundRect">
            <a:avLst/>
          </a:prstGeom>
          <a:solidFill>
            <a:srgbClr val="951919"/>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err="1"/>
              <a:t>Reblending</a:t>
            </a:r>
            <a:r>
              <a:rPr lang="en-US" sz="1600" dirty="0"/>
              <a:t> of </a:t>
            </a:r>
            <a:r>
              <a:rPr lang="en-US" sz="1600" dirty="0" err="1"/>
              <a:t>cGRP</a:t>
            </a:r>
            <a:r>
              <a:rPr lang="en-US" sz="1600" dirty="0"/>
              <a:t> base control</a:t>
            </a:r>
          </a:p>
        </p:txBody>
      </p:sp>
      <p:sp>
        <p:nvSpPr>
          <p:cNvPr id="8" name="Rounded Rectangle 6">
            <a:extLst>
              <a:ext uri="{FF2B5EF4-FFF2-40B4-BE49-F238E27FC236}">
                <a16:creationId xmlns:a16="http://schemas.microsoft.com/office/drawing/2014/main" id="{AACB9A9D-5E4E-4ED6-9F4D-CE4BB03B93CD}"/>
              </a:ext>
            </a:extLst>
          </p:cNvPr>
          <p:cNvSpPr/>
          <p:nvPr/>
        </p:nvSpPr>
        <p:spPr>
          <a:xfrm>
            <a:off x="1828253" y="1188380"/>
            <a:ext cx="1454641" cy="751325"/>
          </a:xfrm>
          <a:prstGeom prst="roundRect">
            <a:avLst/>
          </a:prstGeom>
          <a:solidFill>
            <a:srgbClr val="951919"/>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Curing of </a:t>
            </a:r>
            <a:r>
              <a:rPr lang="en-US" sz="1600" dirty="0" err="1"/>
              <a:t>cGRP</a:t>
            </a:r>
            <a:r>
              <a:rPr lang="en-US" sz="1600" dirty="0"/>
              <a:t> base control</a:t>
            </a:r>
          </a:p>
        </p:txBody>
      </p:sp>
      <p:sp>
        <p:nvSpPr>
          <p:cNvPr id="9" name="Rounded Rectangle 17">
            <a:extLst>
              <a:ext uri="{FF2B5EF4-FFF2-40B4-BE49-F238E27FC236}">
                <a16:creationId xmlns:a16="http://schemas.microsoft.com/office/drawing/2014/main" id="{604E58B0-9EAB-446A-949E-FAFCC313C4F7}"/>
              </a:ext>
            </a:extLst>
          </p:cNvPr>
          <p:cNvSpPr/>
          <p:nvPr/>
        </p:nvSpPr>
        <p:spPr>
          <a:xfrm>
            <a:off x="174223" y="2202606"/>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F3 uncured</a:t>
            </a:r>
          </a:p>
        </p:txBody>
      </p:sp>
      <p:cxnSp>
        <p:nvCxnSpPr>
          <p:cNvPr id="19" name="Straight Arrow Connector 18">
            <a:extLst>
              <a:ext uri="{FF2B5EF4-FFF2-40B4-BE49-F238E27FC236}">
                <a16:creationId xmlns:a16="http://schemas.microsoft.com/office/drawing/2014/main" id="{8A5EDACA-BEA5-4462-B4F9-033F4C78315C}"/>
              </a:ext>
            </a:extLst>
          </p:cNvPr>
          <p:cNvCxnSpPr>
            <a:stCxn id="7" idx="3"/>
            <a:endCxn id="8" idx="1"/>
          </p:cNvCxnSpPr>
          <p:nvPr/>
        </p:nvCxnSpPr>
        <p:spPr>
          <a:xfrm>
            <a:off x="1628864" y="1564043"/>
            <a:ext cx="19938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EA951408-0D38-40A3-A4DD-F393FA032760}"/>
              </a:ext>
            </a:extLst>
          </p:cNvPr>
          <p:cNvCxnSpPr>
            <a:stCxn id="9" idx="0"/>
            <a:endCxn id="7" idx="2"/>
          </p:cNvCxnSpPr>
          <p:nvPr/>
        </p:nvCxnSpPr>
        <p:spPr>
          <a:xfrm flipH="1" flipV="1">
            <a:off x="901544" y="1939705"/>
            <a:ext cx="81523" cy="2629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Rounded Rectangle 17">
            <a:extLst>
              <a:ext uri="{FF2B5EF4-FFF2-40B4-BE49-F238E27FC236}">
                <a16:creationId xmlns:a16="http://schemas.microsoft.com/office/drawing/2014/main" id="{39112F08-F5EA-498D-85D9-C35436FFC17D}"/>
              </a:ext>
            </a:extLst>
          </p:cNvPr>
          <p:cNvSpPr/>
          <p:nvPr/>
        </p:nvSpPr>
        <p:spPr>
          <a:xfrm>
            <a:off x="3682220" y="1214300"/>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Recycled rubber base control</a:t>
            </a:r>
          </a:p>
        </p:txBody>
      </p:sp>
      <p:sp>
        <p:nvSpPr>
          <p:cNvPr id="24" name="Rounded Rectangle 6">
            <a:extLst>
              <a:ext uri="{FF2B5EF4-FFF2-40B4-BE49-F238E27FC236}">
                <a16:creationId xmlns:a16="http://schemas.microsoft.com/office/drawing/2014/main" id="{0B9DC28E-EB2D-4271-9649-69EE5CD50479}"/>
              </a:ext>
            </a:extLst>
          </p:cNvPr>
          <p:cNvSpPr/>
          <p:nvPr/>
        </p:nvSpPr>
        <p:spPr>
          <a:xfrm>
            <a:off x="3845267" y="2150764"/>
            <a:ext cx="1454641" cy="751325"/>
          </a:xfrm>
          <a:prstGeom prst="roundRect">
            <a:avLst/>
          </a:prstGeom>
          <a:solidFill>
            <a:srgbClr val="951919"/>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Die cutting base control</a:t>
            </a:r>
          </a:p>
        </p:txBody>
      </p:sp>
      <p:sp>
        <p:nvSpPr>
          <p:cNvPr id="25" name="Rounded Rectangle 40">
            <a:extLst>
              <a:ext uri="{FF2B5EF4-FFF2-40B4-BE49-F238E27FC236}">
                <a16:creationId xmlns:a16="http://schemas.microsoft.com/office/drawing/2014/main" id="{72770FA1-74D7-434F-BD5E-C551D5BBF22D}"/>
              </a:ext>
            </a:extLst>
          </p:cNvPr>
          <p:cNvSpPr/>
          <p:nvPr/>
        </p:nvSpPr>
        <p:spPr>
          <a:xfrm>
            <a:off x="2857314" y="3139070"/>
            <a:ext cx="1454641" cy="621792"/>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Tensile test base control</a:t>
            </a:r>
          </a:p>
        </p:txBody>
      </p:sp>
      <p:cxnSp>
        <p:nvCxnSpPr>
          <p:cNvPr id="27" name="Straight Arrow Connector 26">
            <a:extLst>
              <a:ext uri="{FF2B5EF4-FFF2-40B4-BE49-F238E27FC236}">
                <a16:creationId xmlns:a16="http://schemas.microsoft.com/office/drawing/2014/main" id="{51218185-5E61-45E0-A0E4-769E8262A668}"/>
              </a:ext>
            </a:extLst>
          </p:cNvPr>
          <p:cNvCxnSpPr>
            <a:cxnSpLocks/>
            <a:stCxn id="8" idx="3"/>
            <a:endCxn id="22" idx="1"/>
          </p:cNvCxnSpPr>
          <p:nvPr/>
        </p:nvCxnSpPr>
        <p:spPr>
          <a:xfrm flipV="1">
            <a:off x="3282894" y="1564042"/>
            <a:ext cx="399326"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449C4EFE-5E91-40E2-9F77-62EFC6ABB0ED}"/>
              </a:ext>
            </a:extLst>
          </p:cNvPr>
          <p:cNvCxnSpPr>
            <a:stCxn id="22" idx="2"/>
            <a:endCxn id="24" idx="0"/>
          </p:cNvCxnSpPr>
          <p:nvPr/>
        </p:nvCxnSpPr>
        <p:spPr>
          <a:xfrm>
            <a:off x="4491064" y="1913783"/>
            <a:ext cx="81524" cy="2369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330C80AD-19AE-4A08-AE56-F180992DB00F}"/>
              </a:ext>
            </a:extLst>
          </p:cNvPr>
          <p:cNvCxnSpPr>
            <a:cxnSpLocks/>
            <a:stCxn id="24" idx="2"/>
            <a:endCxn id="25" idx="0"/>
          </p:cNvCxnSpPr>
          <p:nvPr/>
        </p:nvCxnSpPr>
        <p:spPr>
          <a:xfrm flipH="1">
            <a:off x="3584635" y="2902089"/>
            <a:ext cx="987953" cy="2369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FC269802-B396-458F-8509-CAD38C540614}"/>
              </a:ext>
            </a:extLst>
          </p:cNvPr>
          <p:cNvCxnSpPr>
            <a:cxnSpLocks/>
            <a:stCxn id="25" idx="0"/>
            <a:endCxn id="22" idx="1"/>
          </p:cNvCxnSpPr>
          <p:nvPr/>
        </p:nvCxnSpPr>
        <p:spPr>
          <a:xfrm flipV="1">
            <a:off x="3584635" y="1564042"/>
            <a:ext cx="97585" cy="15750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8" name="Rounded Rectangle 17">
            <a:extLst>
              <a:ext uri="{FF2B5EF4-FFF2-40B4-BE49-F238E27FC236}">
                <a16:creationId xmlns:a16="http://schemas.microsoft.com/office/drawing/2014/main" id="{4DED3B5F-A242-41E1-900F-C0AC16A039B8}"/>
              </a:ext>
            </a:extLst>
          </p:cNvPr>
          <p:cNvSpPr/>
          <p:nvPr/>
        </p:nvSpPr>
        <p:spPr>
          <a:xfrm>
            <a:off x="4028103" y="4190891"/>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F3 GRP</a:t>
            </a:r>
          </a:p>
        </p:txBody>
      </p:sp>
      <p:sp>
        <p:nvSpPr>
          <p:cNvPr id="35" name="Rounded Rectangle 6">
            <a:extLst>
              <a:ext uri="{FF2B5EF4-FFF2-40B4-BE49-F238E27FC236}">
                <a16:creationId xmlns:a16="http://schemas.microsoft.com/office/drawing/2014/main" id="{F4B54DBA-3722-4A87-8F75-8D5183C21081}"/>
              </a:ext>
            </a:extLst>
          </p:cNvPr>
          <p:cNvSpPr/>
          <p:nvPr/>
        </p:nvSpPr>
        <p:spPr>
          <a:xfrm>
            <a:off x="5903903" y="4190891"/>
            <a:ext cx="1454641" cy="751325"/>
          </a:xfrm>
          <a:prstGeom prst="roundRect">
            <a:avLst/>
          </a:prstGeom>
          <a:solidFill>
            <a:srgbClr val="951919"/>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err="1"/>
              <a:t>Reblending</a:t>
            </a:r>
            <a:r>
              <a:rPr lang="en-US" sz="1600" dirty="0"/>
              <a:t> of </a:t>
            </a:r>
            <a:r>
              <a:rPr lang="en-US" sz="1600" dirty="0" err="1"/>
              <a:t>cGRP</a:t>
            </a:r>
            <a:r>
              <a:rPr lang="en-US" sz="1600" dirty="0"/>
              <a:t> negative control</a:t>
            </a:r>
          </a:p>
        </p:txBody>
      </p:sp>
      <p:sp>
        <p:nvSpPr>
          <p:cNvPr id="38" name="Rounded Rectangle 6">
            <a:extLst>
              <a:ext uri="{FF2B5EF4-FFF2-40B4-BE49-F238E27FC236}">
                <a16:creationId xmlns:a16="http://schemas.microsoft.com/office/drawing/2014/main" id="{C626EEE2-CF1E-4EDC-8A82-AE8F54BCAA58}"/>
              </a:ext>
            </a:extLst>
          </p:cNvPr>
          <p:cNvSpPr/>
          <p:nvPr/>
        </p:nvSpPr>
        <p:spPr>
          <a:xfrm>
            <a:off x="7557933" y="4190891"/>
            <a:ext cx="1454641" cy="751325"/>
          </a:xfrm>
          <a:prstGeom prst="roundRect">
            <a:avLst/>
          </a:prstGeom>
          <a:solidFill>
            <a:srgbClr val="951919"/>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Curing of </a:t>
            </a:r>
            <a:r>
              <a:rPr lang="en-US" sz="1600" dirty="0" err="1"/>
              <a:t>cGRP</a:t>
            </a:r>
            <a:r>
              <a:rPr lang="en-US" sz="1600" dirty="0"/>
              <a:t> negative control</a:t>
            </a:r>
          </a:p>
        </p:txBody>
      </p:sp>
      <p:sp>
        <p:nvSpPr>
          <p:cNvPr id="39" name="Rounded Rectangle 17">
            <a:extLst>
              <a:ext uri="{FF2B5EF4-FFF2-40B4-BE49-F238E27FC236}">
                <a16:creationId xmlns:a16="http://schemas.microsoft.com/office/drawing/2014/main" id="{979272DD-1735-4F49-B6C6-D869C1C3C711}"/>
              </a:ext>
            </a:extLst>
          </p:cNvPr>
          <p:cNvSpPr/>
          <p:nvPr/>
        </p:nvSpPr>
        <p:spPr>
          <a:xfrm>
            <a:off x="5903903" y="5205117"/>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F3 uncured</a:t>
            </a:r>
          </a:p>
        </p:txBody>
      </p:sp>
      <p:cxnSp>
        <p:nvCxnSpPr>
          <p:cNvPr id="43" name="Straight Arrow Connector 42">
            <a:extLst>
              <a:ext uri="{FF2B5EF4-FFF2-40B4-BE49-F238E27FC236}">
                <a16:creationId xmlns:a16="http://schemas.microsoft.com/office/drawing/2014/main" id="{60385393-F389-4951-9B74-A590AC023CD8}"/>
              </a:ext>
            </a:extLst>
          </p:cNvPr>
          <p:cNvCxnSpPr>
            <a:cxnSpLocks/>
            <a:endCxn id="35" idx="1"/>
          </p:cNvCxnSpPr>
          <p:nvPr/>
        </p:nvCxnSpPr>
        <p:spPr>
          <a:xfrm flipV="1">
            <a:off x="5645791" y="4566554"/>
            <a:ext cx="258112"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48760DDE-D0D0-4F5C-B5EE-0BEFC6153257}"/>
              </a:ext>
            </a:extLst>
          </p:cNvPr>
          <p:cNvCxnSpPr>
            <a:stCxn id="35" idx="3"/>
            <a:endCxn id="38" idx="1"/>
          </p:cNvCxnSpPr>
          <p:nvPr/>
        </p:nvCxnSpPr>
        <p:spPr>
          <a:xfrm>
            <a:off x="7358544" y="4566554"/>
            <a:ext cx="19938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10F30E8E-8F71-4A7A-BB6A-FA066DC37ABE}"/>
              </a:ext>
            </a:extLst>
          </p:cNvPr>
          <p:cNvCxnSpPr>
            <a:stCxn id="39" idx="0"/>
            <a:endCxn id="35" idx="2"/>
          </p:cNvCxnSpPr>
          <p:nvPr/>
        </p:nvCxnSpPr>
        <p:spPr>
          <a:xfrm flipH="1" flipV="1">
            <a:off x="6631224" y="4942216"/>
            <a:ext cx="81523" cy="2629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6" name="Rounded Rectangle 17">
            <a:extLst>
              <a:ext uri="{FF2B5EF4-FFF2-40B4-BE49-F238E27FC236}">
                <a16:creationId xmlns:a16="http://schemas.microsoft.com/office/drawing/2014/main" id="{F8A3DA3D-AB01-4456-9058-5B7067DAF48D}"/>
              </a:ext>
            </a:extLst>
          </p:cNvPr>
          <p:cNvSpPr/>
          <p:nvPr/>
        </p:nvSpPr>
        <p:spPr>
          <a:xfrm>
            <a:off x="9411900" y="4216811"/>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Recycled rubber negative control</a:t>
            </a:r>
          </a:p>
        </p:txBody>
      </p:sp>
      <p:sp>
        <p:nvSpPr>
          <p:cNvPr id="47" name="Rounded Rectangle 6">
            <a:extLst>
              <a:ext uri="{FF2B5EF4-FFF2-40B4-BE49-F238E27FC236}">
                <a16:creationId xmlns:a16="http://schemas.microsoft.com/office/drawing/2014/main" id="{D2972E76-2956-4BD5-8942-6FE01F64BEB9}"/>
              </a:ext>
            </a:extLst>
          </p:cNvPr>
          <p:cNvSpPr/>
          <p:nvPr/>
        </p:nvSpPr>
        <p:spPr>
          <a:xfrm>
            <a:off x="9574947" y="5153275"/>
            <a:ext cx="1454641" cy="751325"/>
          </a:xfrm>
          <a:prstGeom prst="roundRect">
            <a:avLst/>
          </a:prstGeom>
          <a:solidFill>
            <a:srgbClr val="951919"/>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Die cutting negative control</a:t>
            </a:r>
          </a:p>
        </p:txBody>
      </p:sp>
      <p:sp>
        <p:nvSpPr>
          <p:cNvPr id="48" name="Rounded Rectangle 40">
            <a:extLst>
              <a:ext uri="{FF2B5EF4-FFF2-40B4-BE49-F238E27FC236}">
                <a16:creationId xmlns:a16="http://schemas.microsoft.com/office/drawing/2014/main" id="{CDB9F19D-CF2C-4203-AA46-2C8E11026D15}"/>
              </a:ext>
            </a:extLst>
          </p:cNvPr>
          <p:cNvSpPr/>
          <p:nvPr/>
        </p:nvSpPr>
        <p:spPr>
          <a:xfrm>
            <a:off x="8586994" y="6141581"/>
            <a:ext cx="1918559" cy="621792"/>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Tensile test negative control</a:t>
            </a:r>
          </a:p>
        </p:txBody>
      </p:sp>
      <p:cxnSp>
        <p:nvCxnSpPr>
          <p:cNvPr id="49" name="Straight Arrow Connector 48">
            <a:extLst>
              <a:ext uri="{FF2B5EF4-FFF2-40B4-BE49-F238E27FC236}">
                <a16:creationId xmlns:a16="http://schemas.microsoft.com/office/drawing/2014/main" id="{D5C1F333-F9B2-4587-8E4C-34B5F5639D37}"/>
              </a:ext>
            </a:extLst>
          </p:cNvPr>
          <p:cNvCxnSpPr>
            <a:cxnSpLocks/>
            <a:stCxn id="38" idx="3"/>
            <a:endCxn id="46" idx="1"/>
          </p:cNvCxnSpPr>
          <p:nvPr/>
        </p:nvCxnSpPr>
        <p:spPr>
          <a:xfrm flipV="1">
            <a:off x="9012574" y="4566553"/>
            <a:ext cx="399326"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81E83263-80DE-4401-B831-7E6E937627C8}"/>
              </a:ext>
            </a:extLst>
          </p:cNvPr>
          <p:cNvCxnSpPr>
            <a:stCxn id="46" idx="2"/>
            <a:endCxn id="47" idx="0"/>
          </p:cNvCxnSpPr>
          <p:nvPr/>
        </p:nvCxnSpPr>
        <p:spPr>
          <a:xfrm>
            <a:off x="10220744" y="4916294"/>
            <a:ext cx="81524" cy="2369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D962A271-C437-49D8-98A1-590D68FCA385}"/>
              </a:ext>
            </a:extLst>
          </p:cNvPr>
          <p:cNvCxnSpPr>
            <a:cxnSpLocks/>
            <a:stCxn id="47" idx="2"/>
            <a:endCxn id="48" idx="0"/>
          </p:cNvCxnSpPr>
          <p:nvPr/>
        </p:nvCxnSpPr>
        <p:spPr>
          <a:xfrm flipH="1">
            <a:off x="9546274" y="5904600"/>
            <a:ext cx="755994" cy="2369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F226CB53-044E-40CF-AE45-6859DC830186}"/>
              </a:ext>
            </a:extLst>
          </p:cNvPr>
          <p:cNvCxnSpPr>
            <a:cxnSpLocks/>
            <a:stCxn id="48" idx="0"/>
            <a:endCxn id="46" idx="1"/>
          </p:cNvCxnSpPr>
          <p:nvPr/>
        </p:nvCxnSpPr>
        <p:spPr>
          <a:xfrm flipH="1" flipV="1">
            <a:off x="9411900" y="4566553"/>
            <a:ext cx="134374" cy="15750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3" name="Rounded Rectangle 6">
            <a:extLst>
              <a:ext uri="{FF2B5EF4-FFF2-40B4-BE49-F238E27FC236}">
                <a16:creationId xmlns:a16="http://schemas.microsoft.com/office/drawing/2014/main" id="{27865741-1A6D-41B4-9733-DE49C0F07858}"/>
              </a:ext>
            </a:extLst>
          </p:cNvPr>
          <p:cNvSpPr/>
          <p:nvPr/>
        </p:nvSpPr>
        <p:spPr>
          <a:xfrm>
            <a:off x="6107188" y="1197862"/>
            <a:ext cx="1454641" cy="751325"/>
          </a:xfrm>
          <a:prstGeom prst="roundRect">
            <a:avLst/>
          </a:prstGeom>
          <a:solidFill>
            <a:srgbClr val="951919"/>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err="1"/>
              <a:t>Reblending</a:t>
            </a:r>
            <a:r>
              <a:rPr lang="en-US" sz="1600" dirty="0"/>
              <a:t> of </a:t>
            </a:r>
            <a:r>
              <a:rPr lang="en-US" sz="1600" dirty="0" err="1"/>
              <a:t>cGRP</a:t>
            </a:r>
            <a:r>
              <a:rPr lang="en-US" sz="1600" dirty="0"/>
              <a:t> trial control</a:t>
            </a:r>
          </a:p>
        </p:txBody>
      </p:sp>
      <p:sp>
        <p:nvSpPr>
          <p:cNvPr id="54" name="Rounded Rectangle 6">
            <a:extLst>
              <a:ext uri="{FF2B5EF4-FFF2-40B4-BE49-F238E27FC236}">
                <a16:creationId xmlns:a16="http://schemas.microsoft.com/office/drawing/2014/main" id="{895A1FE4-988E-4AEF-8975-6010BBBDF37A}"/>
              </a:ext>
            </a:extLst>
          </p:cNvPr>
          <p:cNvSpPr/>
          <p:nvPr/>
        </p:nvSpPr>
        <p:spPr>
          <a:xfrm>
            <a:off x="7761218" y="1197862"/>
            <a:ext cx="1454641" cy="751325"/>
          </a:xfrm>
          <a:prstGeom prst="roundRect">
            <a:avLst/>
          </a:prstGeom>
          <a:solidFill>
            <a:srgbClr val="951919"/>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Curing of </a:t>
            </a:r>
            <a:r>
              <a:rPr lang="en-US" sz="1600" dirty="0" err="1"/>
              <a:t>cGRP</a:t>
            </a:r>
            <a:r>
              <a:rPr lang="en-US" sz="1600" dirty="0"/>
              <a:t> trial control</a:t>
            </a:r>
          </a:p>
        </p:txBody>
      </p:sp>
      <p:sp>
        <p:nvSpPr>
          <p:cNvPr id="55" name="Rounded Rectangle 17">
            <a:extLst>
              <a:ext uri="{FF2B5EF4-FFF2-40B4-BE49-F238E27FC236}">
                <a16:creationId xmlns:a16="http://schemas.microsoft.com/office/drawing/2014/main" id="{03577CC8-3868-49BC-879F-ABA14EBDA89E}"/>
              </a:ext>
            </a:extLst>
          </p:cNvPr>
          <p:cNvSpPr/>
          <p:nvPr/>
        </p:nvSpPr>
        <p:spPr>
          <a:xfrm>
            <a:off x="6107188" y="2212088"/>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F3 uncured</a:t>
            </a:r>
          </a:p>
        </p:txBody>
      </p:sp>
      <p:cxnSp>
        <p:nvCxnSpPr>
          <p:cNvPr id="56" name="Straight Arrow Connector 55">
            <a:extLst>
              <a:ext uri="{FF2B5EF4-FFF2-40B4-BE49-F238E27FC236}">
                <a16:creationId xmlns:a16="http://schemas.microsoft.com/office/drawing/2014/main" id="{4489539D-8F60-4CF6-AAAA-15B2C09FBCE6}"/>
              </a:ext>
            </a:extLst>
          </p:cNvPr>
          <p:cNvCxnSpPr>
            <a:stCxn id="53" idx="3"/>
            <a:endCxn id="54" idx="1"/>
          </p:cNvCxnSpPr>
          <p:nvPr/>
        </p:nvCxnSpPr>
        <p:spPr>
          <a:xfrm>
            <a:off x="7561829" y="1573525"/>
            <a:ext cx="19938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38F57ED1-8A42-46A6-94B4-93927896A0D3}"/>
              </a:ext>
            </a:extLst>
          </p:cNvPr>
          <p:cNvCxnSpPr>
            <a:stCxn id="55" idx="0"/>
            <a:endCxn id="53" idx="2"/>
          </p:cNvCxnSpPr>
          <p:nvPr/>
        </p:nvCxnSpPr>
        <p:spPr>
          <a:xfrm flipH="1" flipV="1">
            <a:off x="6834509" y="1949187"/>
            <a:ext cx="81523" cy="2629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8" name="Rounded Rectangle 17">
            <a:extLst>
              <a:ext uri="{FF2B5EF4-FFF2-40B4-BE49-F238E27FC236}">
                <a16:creationId xmlns:a16="http://schemas.microsoft.com/office/drawing/2014/main" id="{513CE6DA-942D-4A52-B76B-A49FDA3ED791}"/>
              </a:ext>
            </a:extLst>
          </p:cNvPr>
          <p:cNvSpPr/>
          <p:nvPr/>
        </p:nvSpPr>
        <p:spPr>
          <a:xfrm>
            <a:off x="9615185" y="1223782"/>
            <a:ext cx="1617688" cy="699483"/>
          </a:xfrm>
          <a:prstGeom prst="roundRect">
            <a:avLst/>
          </a:prstGeom>
          <a:solidFill>
            <a:srgbClr val="275497"/>
          </a:solidFill>
          <a:ln w="76200">
            <a:solidFill>
              <a:srgbClr val="E5E6E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Recycled rubber trial control</a:t>
            </a:r>
          </a:p>
        </p:txBody>
      </p:sp>
      <p:sp>
        <p:nvSpPr>
          <p:cNvPr id="59" name="Rounded Rectangle 6">
            <a:extLst>
              <a:ext uri="{FF2B5EF4-FFF2-40B4-BE49-F238E27FC236}">
                <a16:creationId xmlns:a16="http://schemas.microsoft.com/office/drawing/2014/main" id="{C1841776-D984-49E3-BD4F-A8B0903E5EB4}"/>
              </a:ext>
            </a:extLst>
          </p:cNvPr>
          <p:cNvSpPr/>
          <p:nvPr/>
        </p:nvSpPr>
        <p:spPr>
          <a:xfrm>
            <a:off x="9778232" y="2160246"/>
            <a:ext cx="1454641" cy="751325"/>
          </a:xfrm>
          <a:prstGeom prst="roundRect">
            <a:avLst/>
          </a:prstGeom>
          <a:solidFill>
            <a:srgbClr val="951919"/>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Die cutting trial control</a:t>
            </a:r>
          </a:p>
        </p:txBody>
      </p:sp>
      <p:sp>
        <p:nvSpPr>
          <p:cNvPr id="60" name="Rounded Rectangle 40">
            <a:extLst>
              <a:ext uri="{FF2B5EF4-FFF2-40B4-BE49-F238E27FC236}">
                <a16:creationId xmlns:a16="http://schemas.microsoft.com/office/drawing/2014/main" id="{09D769F8-AF4D-4772-A209-9737E10C4215}"/>
              </a:ext>
            </a:extLst>
          </p:cNvPr>
          <p:cNvSpPr/>
          <p:nvPr/>
        </p:nvSpPr>
        <p:spPr>
          <a:xfrm>
            <a:off x="8790279" y="3148552"/>
            <a:ext cx="1454641" cy="621792"/>
          </a:xfrm>
          <a:prstGeom prst="roundRect">
            <a:avLst/>
          </a:prstGeom>
          <a:solidFill>
            <a:srgbClr val="2D97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Tensile test trial control</a:t>
            </a:r>
          </a:p>
        </p:txBody>
      </p:sp>
      <p:cxnSp>
        <p:nvCxnSpPr>
          <p:cNvPr id="61" name="Straight Arrow Connector 60">
            <a:extLst>
              <a:ext uri="{FF2B5EF4-FFF2-40B4-BE49-F238E27FC236}">
                <a16:creationId xmlns:a16="http://schemas.microsoft.com/office/drawing/2014/main" id="{DC5A5DDA-24ED-41CF-B4B0-2A52EF723142}"/>
              </a:ext>
            </a:extLst>
          </p:cNvPr>
          <p:cNvCxnSpPr>
            <a:cxnSpLocks/>
            <a:stCxn id="54" idx="3"/>
            <a:endCxn id="58" idx="1"/>
          </p:cNvCxnSpPr>
          <p:nvPr/>
        </p:nvCxnSpPr>
        <p:spPr>
          <a:xfrm flipV="1">
            <a:off x="9215859" y="1573524"/>
            <a:ext cx="399326"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8D2388E1-DAF0-4759-AF0C-8ED97B1C4FF4}"/>
              </a:ext>
            </a:extLst>
          </p:cNvPr>
          <p:cNvCxnSpPr>
            <a:stCxn id="58" idx="2"/>
            <a:endCxn id="59" idx="0"/>
          </p:cNvCxnSpPr>
          <p:nvPr/>
        </p:nvCxnSpPr>
        <p:spPr>
          <a:xfrm>
            <a:off x="10424029" y="1923265"/>
            <a:ext cx="81524" cy="2369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FA462608-BEA7-49C8-AE27-82916B869871}"/>
              </a:ext>
            </a:extLst>
          </p:cNvPr>
          <p:cNvCxnSpPr>
            <a:cxnSpLocks/>
            <a:stCxn id="59" idx="2"/>
            <a:endCxn id="60" idx="0"/>
          </p:cNvCxnSpPr>
          <p:nvPr/>
        </p:nvCxnSpPr>
        <p:spPr>
          <a:xfrm flipH="1">
            <a:off x="9517600" y="2911571"/>
            <a:ext cx="987953" cy="2369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D207864B-F363-4160-8691-7C275611D2C2}"/>
              </a:ext>
            </a:extLst>
          </p:cNvPr>
          <p:cNvCxnSpPr>
            <a:cxnSpLocks/>
            <a:stCxn id="60" idx="0"/>
            <a:endCxn id="58" idx="1"/>
          </p:cNvCxnSpPr>
          <p:nvPr/>
        </p:nvCxnSpPr>
        <p:spPr>
          <a:xfrm flipV="1">
            <a:off x="9517600" y="1573524"/>
            <a:ext cx="97585" cy="15750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6" name="Rounded Rectangle 8">
            <a:extLst>
              <a:ext uri="{FF2B5EF4-FFF2-40B4-BE49-F238E27FC236}">
                <a16:creationId xmlns:a16="http://schemas.microsoft.com/office/drawing/2014/main" id="{610C6C4E-B3A8-4250-9D61-3BC8900CAA33}"/>
              </a:ext>
            </a:extLst>
          </p:cNvPr>
          <p:cNvSpPr/>
          <p:nvPr/>
        </p:nvSpPr>
        <p:spPr>
          <a:xfrm>
            <a:off x="9432334" y="191788"/>
            <a:ext cx="2440860" cy="613621"/>
          </a:xfrm>
          <a:prstGeom prst="roundRect">
            <a:avLst/>
          </a:prstGeom>
          <a:solidFill>
            <a:srgbClr val="ADAFBD"/>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t>Factorial Design with Controls</a:t>
            </a:r>
          </a:p>
        </p:txBody>
      </p:sp>
    </p:spTree>
    <p:extLst>
      <p:ext uri="{BB962C8B-B14F-4D97-AF65-F5344CB8AC3E}">
        <p14:creationId xmlns:p14="http://schemas.microsoft.com/office/powerpoint/2010/main" val="29266759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2698</TotalTime>
  <Words>929</Words>
  <Application>Microsoft Office PowerPoint</Application>
  <PresentationFormat>Widescreen</PresentationFormat>
  <Paragraphs>241</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Overall Organization</vt:lpstr>
      <vt:lpstr>Composition Analysis</vt:lpstr>
      <vt:lpstr>Preparation of Model Rubber</vt:lpstr>
      <vt:lpstr>Preparation of Single-Component Adhesive</vt:lpstr>
      <vt:lpstr>Laminate Preparation I</vt:lpstr>
      <vt:lpstr>Laminate Preparation II</vt:lpstr>
      <vt:lpstr>Laminate Preparation III</vt:lpstr>
      <vt:lpstr>Recycled Rubber Preparation</vt:lpstr>
      <vt:lpstr>Recycled Rubber Controls</vt:lpstr>
      <vt:lpstr>What About Data Analysis?</vt:lpstr>
      <vt:lpstr>Inventory I</vt:lpstr>
      <vt:lpstr>Inventory II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CRIPT 1</dc:title>
  <dc:creator>Haley Beech</dc:creator>
  <cp:lastModifiedBy>Bradley D Olsen</cp:lastModifiedBy>
  <cp:revision>35</cp:revision>
  <dcterms:created xsi:type="dcterms:W3CDTF">2022-11-21T22:31:40Z</dcterms:created>
  <dcterms:modified xsi:type="dcterms:W3CDTF">2023-03-31T16:34:17Z</dcterms:modified>
</cp:coreProperties>
</file>