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2" roundtripDataSignature="AMtx7mjlYWL1mfzrT2+zM3M79pX0l/4uj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22" Type="http://customschemas.google.com/relationships/presentationmetadata" Target="metadata"/><Relationship Id="rId10" Type="http://schemas.openxmlformats.org/officeDocument/2006/relationships/slide" Target="slides/slide6.xml"/><Relationship Id="rId21" Type="http://schemas.openxmlformats.org/officeDocument/2006/relationships/slide" Target="slides/slide17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03" name="Google Shape;403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Should NB MM 1 and NB MM 2 be inventories?</a:t>
            </a:r>
            <a:endParaRPr/>
          </a:p>
        </p:txBody>
      </p:sp>
      <p:sp>
        <p:nvSpPr>
          <p:cNvPr id="404" name="Google Shape;404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4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36" name="Google Shape;436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Should NB MM 1 and NB MM 2 be inventories?</a:t>
            </a:r>
            <a:endParaRPr/>
          </a:p>
        </p:txBody>
      </p:sp>
      <p:sp>
        <p:nvSpPr>
          <p:cNvPr id="437" name="Google Shape;437;p1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69" name="Google Shape;469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Should NB MM 1 and NB MM 2 be inventories?</a:t>
            </a:r>
            <a:endParaRPr/>
          </a:p>
        </p:txBody>
      </p:sp>
      <p:sp>
        <p:nvSpPr>
          <p:cNvPr id="470" name="Google Shape;470;p1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0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02" name="Google Shape;502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Should NB MM 1 and NB MM 2 be inventories?</a:t>
            </a:r>
            <a:endParaRPr/>
          </a:p>
        </p:txBody>
      </p:sp>
      <p:sp>
        <p:nvSpPr>
          <p:cNvPr id="503" name="Google Shape;503;p1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35" name="Google Shape;535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Should NB MM 1 and NB MM 2 be inventories?</a:t>
            </a:r>
            <a:endParaRPr/>
          </a:p>
        </p:txBody>
      </p:sp>
      <p:sp>
        <p:nvSpPr>
          <p:cNvPr id="536" name="Google Shape;536;p1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3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55" name="Google Shape;555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Should NB MM 1 and NB MM 2 be inventories?</a:t>
            </a:r>
            <a:endParaRPr/>
          </a:p>
        </p:txBody>
      </p:sp>
      <p:sp>
        <p:nvSpPr>
          <p:cNvPr id="556" name="Google Shape;556;p1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5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Google Shape;586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87" name="Google Shape;587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Should NB MM 1 and NB MM 2 be inventories?</a:t>
            </a:r>
            <a:endParaRPr/>
          </a:p>
        </p:txBody>
      </p:sp>
      <p:sp>
        <p:nvSpPr>
          <p:cNvPr id="588" name="Google Shape;588;p1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2" name="Shape 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Google Shape;613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4" name="Google Shape;614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Should NB MM 1 and NB MM 2 be inventories?</a:t>
            </a:r>
            <a:endParaRPr/>
          </a:p>
        </p:txBody>
      </p:sp>
      <p:sp>
        <p:nvSpPr>
          <p:cNvPr id="615" name="Google Shape;615;p1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0" name="Google Shape;100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Should NB MM be an inventory?</a:t>
            </a:r>
            <a:endParaRPr/>
          </a:p>
        </p:txBody>
      </p:sp>
      <p:sp>
        <p:nvSpPr>
          <p:cNvPr id="101" name="Google Shape;101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4" name="Google Shape;234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Should NB MM 1 and NB MM 2 be inventories?</a:t>
            </a:r>
            <a:endParaRPr/>
          </a:p>
        </p:txBody>
      </p:sp>
      <p:sp>
        <p:nvSpPr>
          <p:cNvPr id="235" name="Google Shape;235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79" name="Google Shape;279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Should NB MM 1 and NB MM 2 be inventories?</a:t>
            </a:r>
            <a:endParaRPr/>
          </a:p>
        </p:txBody>
      </p:sp>
      <p:sp>
        <p:nvSpPr>
          <p:cNvPr id="280" name="Google Shape;280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4" name="Google Shape;304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Should NB MM 1 and NB MM 2 be inventories?</a:t>
            </a:r>
            <a:endParaRPr/>
          </a:p>
        </p:txBody>
      </p:sp>
      <p:sp>
        <p:nvSpPr>
          <p:cNvPr id="305" name="Google Shape;305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37" name="Google Shape;337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Should NB MM 1 and NB MM 2 be inventories?</a:t>
            </a:r>
            <a:endParaRPr/>
          </a:p>
        </p:txBody>
      </p:sp>
      <p:sp>
        <p:nvSpPr>
          <p:cNvPr id="338" name="Google Shape;338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70" name="Google Shape;370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Should NB MM 1 and NB MM 2 be inventories?</a:t>
            </a:r>
            <a:endParaRPr/>
          </a:p>
        </p:txBody>
      </p:sp>
      <p:sp>
        <p:nvSpPr>
          <p:cNvPr id="371" name="Google Shape;371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8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9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9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0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0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3" name="Google Shape;23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3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3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9" name="Google Shape;39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4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24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5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5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2" name="Google Shape;52;p25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25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4" name="Google Shape;54;p25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6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7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7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title"/>
          </p:nvPr>
        </p:nvSpPr>
        <p:spPr>
          <a:xfrm>
            <a:off x="53788" y="-222282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Overall Organization</a:t>
            </a:r>
            <a:endParaRPr/>
          </a:p>
        </p:txBody>
      </p:sp>
      <p:sp>
        <p:nvSpPr>
          <p:cNvPr id="89" name="Google Shape;89;p1"/>
          <p:cNvSpPr/>
          <p:nvPr/>
        </p:nvSpPr>
        <p:spPr>
          <a:xfrm>
            <a:off x="508262" y="871726"/>
            <a:ext cx="2518117" cy="630452"/>
          </a:xfrm>
          <a:prstGeom prst="roundRect">
            <a:avLst>
              <a:gd fmla="val 16667" name="adj"/>
            </a:avLst>
          </a:prstGeom>
          <a:solidFill>
            <a:srgbClr val="20262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CRIPT End-to-End Test Papers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629232" y="1888391"/>
            <a:ext cx="2276175" cy="617796"/>
          </a:xfrm>
          <a:prstGeom prst="roundRect">
            <a:avLst>
              <a:gd fmla="val 16667" name="adj"/>
            </a:avLst>
          </a:prstGeom>
          <a:solidFill>
            <a:srgbClr val="59677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Xia et al. brushes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3619918" y="1037863"/>
            <a:ext cx="1331040" cy="807412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Reference to Xia et al. brushes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2" name="Google Shape;92;p1"/>
          <p:cNvCxnSpPr>
            <a:stCxn id="90" idx="3"/>
            <a:endCxn id="91" idx="1"/>
          </p:cNvCxnSpPr>
          <p:nvPr/>
        </p:nvCxnSpPr>
        <p:spPr>
          <a:xfrm flipH="1" rot="10800000">
            <a:off x="2905407" y="1441589"/>
            <a:ext cx="714600" cy="7557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93" name="Google Shape;93;p1"/>
          <p:cNvCxnSpPr>
            <a:stCxn id="89" idx="2"/>
            <a:endCxn id="90" idx="0"/>
          </p:cNvCxnSpPr>
          <p:nvPr/>
        </p:nvCxnSpPr>
        <p:spPr>
          <a:xfrm>
            <a:off x="1767321" y="1502178"/>
            <a:ext cx="0" cy="386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94" name="Google Shape;94;p1"/>
          <p:cNvSpPr/>
          <p:nvPr/>
        </p:nvSpPr>
        <p:spPr>
          <a:xfrm>
            <a:off x="464546" y="2815379"/>
            <a:ext cx="2440860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Macromonomer Synthesis</a:t>
            </a:r>
            <a:endParaRPr/>
          </a:p>
        </p:txBody>
      </p:sp>
      <p:sp>
        <p:nvSpPr>
          <p:cNvPr id="95" name="Google Shape;95;p1"/>
          <p:cNvSpPr/>
          <p:nvPr/>
        </p:nvSpPr>
        <p:spPr>
          <a:xfrm>
            <a:off x="464546" y="3738192"/>
            <a:ext cx="2440860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Homopolymerization Kinetics</a:t>
            </a:r>
            <a:endParaRPr/>
          </a:p>
        </p:txBody>
      </p:sp>
      <p:sp>
        <p:nvSpPr>
          <p:cNvPr id="96" name="Google Shape;96;p1"/>
          <p:cNvSpPr/>
          <p:nvPr/>
        </p:nvSpPr>
        <p:spPr>
          <a:xfrm>
            <a:off x="464546" y="4723508"/>
            <a:ext cx="2440860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Copolymer Synthesis</a:t>
            </a:r>
            <a:endParaRPr/>
          </a:p>
        </p:txBody>
      </p:sp>
      <p:sp>
        <p:nvSpPr>
          <p:cNvPr id="97" name="Google Shape;97;p1"/>
          <p:cNvSpPr/>
          <p:nvPr/>
        </p:nvSpPr>
        <p:spPr>
          <a:xfrm>
            <a:off x="464546" y="5708824"/>
            <a:ext cx="2440860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Studies of Self-Assembly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10"/>
          <p:cNvSpPr txBox="1"/>
          <p:nvPr/>
        </p:nvSpPr>
        <p:spPr>
          <a:xfrm>
            <a:off x="345219" y="262393"/>
            <a:ext cx="10515600" cy="60931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Copolymer Synthesis 4 of 8</a:t>
            </a:r>
            <a:endParaRPr/>
          </a:p>
        </p:txBody>
      </p:sp>
      <p:sp>
        <p:nvSpPr>
          <p:cNvPr id="407" name="Google Shape;407;p10"/>
          <p:cNvSpPr/>
          <p:nvPr/>
        </p:nvSpPr>
        <p:spPr>
          <a:xfrm>
            <a:off x="9311084" y="426728"/>
            <a:ext cx="2440860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Copolymer Synthesis</a:t>
            </a:r>
            <a:endParaRPr/>
          </a:p>
        </p:txBody>
      </p:sp>
      <p:sp>
        <p:nvSpPr>
          <p:cNvPr id="408" name="Google Shape;408;p10"/>
          <p:cNvSpPr/>
          <p:nvPr/>
        </p:nvSpPr>
        <p:spPr>
          <a:xfrm>
            <a:off x="570163" y="1828885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NB(PnBA)4.0k</a:t>
            </a:r>
            <a:endParaRPr/>
          </a:p>
        </p:txBody>
      </p:sp>
      <p:sp>
        <p:nvSpPr>
          <p:cNvPr id="409" name="Google Shape;409;p10"/>
          <p:cNvSpPr/>
          <p:nvPr/>
        </p:nvSpPr>
        <p:spPr>
          <a:xfrm>
            <a:off x="548755" y="2583890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Ru Catalyst 1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0" name="Google Shape;410;p10"/>
          <p:cNvSpPr/>
          <p:nvPr/>
        </p:nvSpPr>
        <p:spPr>
          <a:xfrm>
            <a:off x="548754" y="3376719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Tetrahydrofuran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1" name="Google Shape;411;p10"/>
          <p:cNvSpPr/>
          <p:nvPr/>
        </p:nvSpPr>
        <p:spPr>
          <a:xfrm>
            <a:off x="2705281" y="1753945"/>
            <a:ext cx="2040650" cy="778739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g-[PLA20-b-PnBA180]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copolymerization</a:t>
            </a:r>
            <a:endParaRPr/>
          </a:p>
        </p:txBody>
      </p:sp>
      <p:cxnSp>
        <p:nvCxnSpPr>
          <p:cNvPr id="412" name="Google Shape;412;p10"/>
          <p:cNvCxnSpPr>
            <a:stCxn id="408" idx="3"/>
            <a:endCxn id="411" idx="1"/>
          </p:cNvCxnSpPr>
          <p:nvPr/>
        </p:nvCxnSpPr>
        <p:spPr>
          <a:xfrm>
            <a:off x="2381142" y="2135696"/>
            <a:ext cx="324000" cy="7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413" name="Google Shape;413;p10"/>
          <p:cNvCxnSpPr>
            <a:stCxn id="409" idx="3"/>
            <a:endCxn id="411" idx="1"/>
          </p:cNvCxnSpPr>
          <p:nvPr/>
        </p:nvCxnSpPr>
        <p:spPr>
          <a:xfrm flipH="1" rot="10800000">
            <a:off x="2359734" y="2143401"/>
            <a:ext cx="345600" cy="747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414" name="Google Shape;414;p10"/>
          <p:cNvCxnSpPr>
            <a:stCxn id="410" idx="3"/>
            <a:endCxn id="411" idx="1"/>
          </p:cNvCxnSpPr>
          <p:nvPr/>
        </p:nvCxnSpPr>
        <p:spPr>
          <a:xfrm flipH="1" rot="10800000">
            <a:off x="2359733" y="2143330"/>
            <a:ext cx="345600" cy="1540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15" name="Google Shape;415;p10"/>
          <p:cNvSpPr/>
          <p:nvPr/>
        </p:nvSpPr>
        <p:spPr>
          <a:xfrm>
            <a:off x="548753" y="961308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NB(PLA)4.7k</a:t>
            </a:r>
            <a:endParaRPr/>
          </a:p>
        </p:txBody>
      </p:sp>
      <p:cxnSp>
        <p:nvCxnSpPr>
          <p:cNvPr id="416" name="Google Shape;416;p10"/>
          <p:cNvCxnSpPr>
            <a:stCxn id="415" idx="3"/>
            <a:endCxn id="411" idx="1"/>
          </p:cNvCxnSpPr>
          <p:nvPr/>
        </p:nvCxnSpPr>
        <p:spPr>
          <a:xfrm>
            <a:off x="2359732" y="1268118"/>
            <a:ext cx="345600" cy="875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17" name="Google Shape;417;p10"/>
          <p:cNvSpPr/>
          <p:nvPr/>
        </p:nvSpPr>
        <p:spPr>
          <a:xfrm>
            <a:off x="5323953" y="1817401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g-[PLA20-b-PnBA180]</a:t>
            </a:r>
            <a:endParaRPr/>
          </a:p>
        </p:txBody>
      </p:sp>
      <p:cxnSp>
        <p:nvCxnSpPr>
          <p:cNvPr id="418" name="Google Shape;418;p10"/>
          <p:cNvCxnSpPr>
            <a:stCxn id="411" idx="3"/>
            <a:endCxn id="417" idx="1"/>
          </p:cNvCxnSpPr>
          <p:nvPr/>
        </p:nvCxnSpPr>
        <p:spPr>
          <a:xfrm flipH="1" rot="10800000">
            <a:off x="4745931" y="2124115"/>
            <a:ext cx="578100" cy="19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19" name="Google Shape;419;p10"/>
          <p:cNvSpPr/>
          <p:nvPr/>
        </p:nvSpPr>
        <p:spPr>
          <a:xfrm>
            <a:off x="5208977" y="2754927"/>
            <a:ext cx="2249674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g-[PLA20-b-PnBA180]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GPC</a:t>
            </a:r>
            <a:endParaRPr/>
          </a:p>
        </p:txBody>
      </p:sp>
      <p:cxnSp>
        <p:nvCxnSpPr>
          <p:cNvPr id="420" name="Google Shape;420;p10"/>
          <p:cNvCxnSpPr>
            <a:stCxn id="419" idx="0"/>
            <a:endCxn id="417" idx="2"/>
          </p:cNvCxnSpPr>
          <p:nvPr/>
        </p:nvCxnSpPr>
        <p:spPr>
          <a:xfrm rot="10800000">
            <a:off x="6229414" y="2430927"/>
            <a:ext cx="104400" cy="324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21" name="Google Shape;421;p10"/>
          <p:cNvSpPr/>
          <p:nvPr/>
        </p:nvSpPr>
        <p:spPr>
          <a:xfrm>
            <a:off x="3282883" y="4427591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NB(PnBA)4.0k</a:t>
            </a:r>
            <a:endParaRPr/>
          </a:p>
        </p:txBody>
      </p:sp>
      <p:sp>
        <p:nvSpPr>
          <p:cNvPr id="422" name="Google Shape;422;p10"/>
          <p:cNvSpPr/>
          <p:nvPr/>
        </p:nvSpPr>
        <p:spPr>
          <a:xfrm>
            <a:off x="3261475" y="5182596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Ru Catalyst 1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3" name="Google Shape;423;p10"/>
          <p:cNvSpPr/>
          <p:nvPr/>
        </p:nvSpPr>
        <p:spPr>
          <a:xfrm>
            <a:off x="3261474" y="5975425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Tetrahydrofuran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4" name="Google Shape;424;p10"/>
          <p:cNvSpPr/>
          <p:nvPr/>
        </p:nvSpPr>
        <p:spPr>
          <a:xfrm>
            <a:off x="5418001" y="4352651"/>
            <a:ext cx="2040650" cy="778739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g-[PLA40-b-PnBA160]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copolymerization</a:t>
            </a:r>
            <a:endParaRPr/>
          </a:p>
        </p:txBody>
      </p:sp>
      <p:cxnSp>
        <p:nvCxnSpPr>
          <p:cNvPr id="425" name="Google Shape;425;p10"/>
          <p:cNvCxnSpPr>
            <a:stCxn id="421" idx="3"/>
            <a:endCxn id="424" idx="1"/>
          </p:cNvCxnSpPr>
          <p:nvPr/>
        </p:nvCxnSpPr>
        <p:spPr>
          <a:xfrm>
            <a:off x="5093862" y="4734402"/>
            <a:ext cx="324000" cy="7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426" name="Google Shape;426;p10"/>
          <p:cNvCxnSpPr>
            <a:stCxn id="422" idx="3"/>
            <a:endCxn id="424" idx="1"/>
          </p:cNvCxnSpPr>
          <p:nvPr/>
        </p:nvCxnSpPr>
        <p:spPr>
          <a:xfrm flipH="1" rot="10800000">
            <a:off x="5072454" y="4742107"/>
            <a:ext cx="345600" cy="747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427" name="Google Shape;427;p10"/>
          <p:cNvCxnSpPr>
            <a:stCxn id="423" idx="3"/>
            <a:endCxn id="424" idx="1"/>
          </p:cNvCxnSpPr>
          <p:nvPr/>
        </p:nvCxnSpPr>
        <p:spPr>
          <a:xfrm flipH="1" rot="10800000">
            <a:off x="5072453" y="4742036"/>
            <a:ext cx="345600" cy="1540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28" name="Google Shape;428;p10"/>
          <p:cNvSpPr/>
          <p:nvPr/>
        </p:nvSpPr>
        <p:spPr>
          <a:xfrm>
            <a:off x="3261473" y="3560014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NB(PLA)4.7k</a:t>
            </a:r>
            <a:endParaRPr/>
          </a:p>
        </p:txBody>
      </p:sp>
      <p:cxnSp>
        <p:nvCxnSpPr>
          <p:cNvPr id="429" name="Google Shape;429;p10"/>
          <p:cNvCxnSpPr>
            <a:stCxn id="428" idx="3"/>
            <a:endCxn id="424" idx="1"/>
          </p:cNvCxnSpPr>
          <p:nvPr/>
        </p:nvCxnSpPr>
        <p:spPr>
          <a:xfrm>
            <a:off x="5072452" y="3866825"/>
            <a:ext cx="345600" cy="875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30" name="Google Shape;430;p10"/>
          <p:cNvSpPr/>
          <p:nvPr/>
        </p:nvSpPr>
        <p:spPr>
          <a:xfrm>
            <a:off x="8036673" y="4416107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g-[PLA40-b-PnBA160]</a:t>
            </a:r>
            <a:endParaRPr/>
          </a:p>
        </p:txBody>
      </p:sp>
      <p:cxnSp>
        <p:nvCxnSpPr>
          <p:cNvPr id="431" name="Google Shape;431;p10"/>
          <p:cNvCxnSpPr>
            <a:stCxn id="424" idx="3"/>
            <a:endCxn id="430" idx="1"/>
          </p:cNvCxnSpPr>
          <p:nvPr/>
        </p:nvCxnSpPr>
        <p:spPr>
          <a:xfrm flipH="1" rot="10800000">
            <a:off x="7458651" y="4722821"/>
            <a:ext cx="578100" cy="19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32" name="Google Shape;432;p10"/>
          <p:cNvSpPr/>
          <p:nvPr/>
        </p:nvSpPr>
        <p:spPr>
          <a:xfrm>
            <a:off x="7921696" y="5353633"/>
            <a:ext cx="230942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g-[PLA40-b-PnBA160]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GPC</a:t>
            </a:r>
            <a:endParaRPr/>
          </a:p>
        </p:txBody>
      </p:sp>
      <p:cxnSp>
        <p:nvCxnSpPr>
          <p:cNvPr id="433" name="Google Shape;433;p10"/>
          <p:cNvCxnSpPr>
            <a:stCxn id="432" idx="0"/>
            <a:endCxn id="430" idx="2"/>
          </p:cNvCxnSpPr>
          <p:nvPr/>
        </p:nvCxnSpPr>
        <p:spPr>
          <a:xfrm rot="10800000">
            <a:off x="8942308" y="5029633"/>
            <a:ext cx="134100" cy="324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8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11"/>
          <p:cNvSpPr txBox="1"/>
          <p:nvPr/>
        </p:nvSpPr>
        <p:spPr>
          <a:xfrm>
            <a:off x="345219" y="262393"/>
            <a:ext cx="10515600" cy="60931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Copolymer Synthesis 5 of 8</a:t>
            </a:r>
            <a:endParaRPr/>
          </a:p>
        </p:txBody>
      </p:sp>
      <p:sp>
        <p:nvSpPr>
          <p:cNvPr id="440" name="Google Shape;440;p11"/>
          <p:cNvSpPr/>
          <p:nvPr/>
        </p:nvSpPr>
        <p:spPr>
          <a:xfrm>
            <a:off x="9311084" y="426728"/>
            <a:ext cx="2440860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Copolymer Synthesis</a:t>
            </a:r>
            <a:endParaRPr/>
          </a:p>
        </p:txBody>
      </p:sp>
      <p:sp>
        <p:nvSpPr>
          <p:cNvPr id="441" name="Google Shape;441;p11"/>
          <p:cNvSpPr/>
          <p:nvPr/>
        </p:nvSpPr>
        <p:spPr>
          <a:xfrm>
            <a:off x="570163" y="1828885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NB(PnBA)4.0k</a:t>
            </a:r>
            <a:endParaRPr/>
          </a:p>
        </p:txBody>
      </p:sp>
      <p:sp>
        <p:nvSpPr>
          <p:cNvPr id="442" name="Google Shape;442;p11"/>
          <p:cNvSpPr/>
          <p:nvPr/>
        </p:nvSpPr>
        <p:spPr>
          <a:xfrm>
            <a:off x="548755" y="2583890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Ru Catalyst 1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3" name="Google Shape;443;p11"/>
          <p:cNvSpPr/>
          <p:nvPr/>
        </p:nvSpPr>
        <p:spPr>
          <a:xfrm>
            <a:off x="548754" y="3376719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Tetrahydrofuran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4" name="Google Shape;444;p11"/>
          <p:cNvSpPr/>
          <p:nvPr/>
        </p:nvSpPr>
        <p:spPr>
          <a:xfrm>
            <a:off x="2705281" y="1753945"/>
            <a:ext cx="2040650" cy="778739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g-[PLA100-b-PnBA100]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copolymerization</a:t>
            </a:r>
            <a:endParaRPr/>
          </a:p>
        </p:txBody>
      </p:sp>
      <p:cxnSp>
        <p:nvCxnSpPr>
          <p:cNvPr id="445" name="Google Shape;445;p11"/>
          <p:cNvCxnSpPr>
            <a:stCxn id="441" idx="3"/>
            <a:endCxn id="444" idx="1"/>
          </p:cNvCxnSpPr>
          <p:nvPr/>
        </p:nvCxnSpPr>
        <p:spPr>
          <a:xfrm>
            <a:off x="2381142" y="2135696"/>
            <a:ext cx="324000" cy="7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446" name="Google Shape;446;p11"/>
          <p:cNvCxnSpPr>
            <a:stCxn id="442" idx="3"/>
            <a:endCxn id="444" idx="1"/>
          </p:cNvCxnSpPr>
          <p:nvPr/>
        </p:nvCxnSpPr>
        <p:spPr>
          <a:xfrm flipH="1" rot="10800000">
            <a:off x="2359734" y="2143401"/>
            <a:ext cx="345600" cy="747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447" name="Google Shape;447;p11"/>
          <p:cNvCxnSpPr>
            <a:stCxn id="443" idx="3"/>
            <a:endCxn id="444" idx="1"/>
          </p:cNvCxnSpPr>
          <p:nvPr/>
        </p:nvCxnSpPr>
        <p:spPr>
          <a:xfrm flipH="1" rot="10800000">
            <a:off x="2359733" y="2143330"/>
            <a:ext cx="345600" cy="1540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48" name="Google Shape;448;p11"/>
          <p:cNvSpPr/>
          <p:nvPr/>
        </p:nvSpPr>
        <p:spPr>
          <a:xfrm>
            <a:off x="548753" y="961308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NB(PLA)4.7k</a:t>
            </a:r>
            <a:endParaRPr/>
          </a:p>
        </p:txBody>
      </p:sp>
      <p:cxnSp>
        <p:nvCxnSpPr>
          <p:cNvPr id="449" name="Google Shape;449;p11"/>
          <p:cNvCxnSpPr>
            <a:stCxn id="448" idx="3"/>
            <a:endCxn id="444" idx="1"/>
          </p:cNvCxnSpPr>
          <p:nvPr/>
        </p:nvCxnSpPr>
        <p:spPr>
          <a:xfrm>
            <a:off x="2359732" y="1268118"/>
            <a:ext cx="345600" cy="875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50" name="Google Shape;450;p11"/>
          <p:cNvSpPr/>
          <p:nvPr/>
        </p:nvSpPr>
        <p:spPr>
          <a:xfrm>
            <a:off x="5323953" y="1817401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g-[PLA100-b-PnBA100]</a:t>
            </a:r>
            <a:endParaRPr/>
          </a:p>
        </p:txBody>
      </p:sp>
      <p:cxnSp>
        <p:nvCxnSpPr>
          <p:cNvPr id="451" name="Google Shape;451;p11"/>
          <p:cNvCxnSpPr>
            <a:stCxn id="444" idx="3"/>
            <a:endCxn id="450" idx="1"/>
          </p:cNvCxnSpPr>
          <p:nvPr/>
        </p:nvCxnSpPr>
        <p:spPr>
          <a:xfrm flipH="1" rot="10800000">
            <a:off x="4745931" y="2124115"/>
            <a:ext cx="578100" cy="19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52" name="Google Shape;452;p11"/>
          <p:cNvSpPr/>
          <p:nvPr/>
        </p:nvSpPr>
        <p:spPr>
          <a:xfrm>
            <a:off x="5208976" y="2754927"/>
            <a:ext cx="252278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g-[PLA100-b-PnBA100]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GPC</a:t>
            </a:r>
            <a:endParaRPr/>
          </a:p>
        </p:txBody>
      </p:sp>
      <p:cxnSp>
        <p:nvCxnSpPr>
          <p:cNvPr id="453" name="Google Shape;453;p11"/>
          <p:cNvCxnSpPr>
            <a:stCxn id="452" idx="0"/>
            <a:endCxn id="450" idx="2"/>
          </p:cNvCxnSpPr>
          <p:nvPr/>
        </p:nvCxnSpPr>
        <p:spPr>
          <a:xfrm rot="10800000">
            <a:off x="6229468" y="2430927"/>
            <a:ext cx="240900" cy="324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54" name="Google Shape;454;p11"/>
          <p:cNvSpPr/>
          <p:nvPr/>
        </p:nvSpPr>
        <p:spPr>
          <a:xfrm>
            <a:off x="3282883" y="4427591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NB(PnBA)4.0k</a:t>
            </a:r>
            <a:endParaRPr/>
          </a:p>
        </p:txBody>
      </p:sp>
      <p:sp>
        <p:nvSpPr>
          <p:cNvPr id="455" name="Google Shape;455;p11"/>
          <p:cNvSpPr/>
          <p:nvPr/>
        </p:nvSpPr>
        <p:spPr>
          <a:xfrm>
            <a:off x="3261475" y="5182596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Ru Catalyst 1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6" name="Google Shape;456;p11"/>
          <p:cNvSpPr/>
          <p:nvPr/>
        </p:nvSpPr>
        <p:spPr>
          <a:xfrm>
            <a:off x="3261474" y="5975425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Tetrahydrofuran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7" name="Google Shape;457;p11"/>
          <p:cNvSpPr/>
          <p:nvPr/>
        </p:nvSpPr>
        <p:spPr>
          <a:xfrm>
            <a:off x="5418001" y="4352651"/>
            <a:ext cx="2040650" cy="778739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g-[PLA200-b-PnBA200]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copolymerization</a:t>
            </a:r>
            <a:endParaRPr/>
          </a:p>
        </p:txBody>
      </p:sp>
      <p:cxnSp>
        <p:nvCxnSpPr>
          <p:cNvPr id="458" name="Google Shape;458;p11"/>
          <p:cNvCxnSpPr>
            <a:stCxn id="454" idx="3"/>
            <a:endCxn id="457" idx="1"/>
          </p:cNvCxnSpPr>
          <p:nvPr/>
        </p:nvCxnSpPr>
        <p:spPr>
          <a:xfrm>
            <a:off x="5093862" y="4734402"/>
            <a:ext cx="324000" cy="7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459" name="Google Shape;459;p11"/>
          <p:cNvCxnSpPr>
            <a:stCxn id="455" idx="3"/>
            <a:endCxn id="457" idx="1"/>
          </p:cNvCxnSpPr>
          <p:nvPr/>
        </p:nvCxnSpPr>
        <p:spPr>
          <a:xfrm flipH="1" rot="10800000">
            <a:off x="5072454" y="4742107"/>
            <a:ext cx="345600" cy="747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460" name="Google Shape;460;p11"/>
          <p:cNvCxnSpPr>
            <a:stCxn id="456" idx="3"/>
            <a:endCxn id="457" idx="1"/>
          </p:cNvCxnSpPr>
          <p:nvPr/>
        </p:nvCxnSpPr>
        <p:spPr>
          <a:xfrm flipH="1" rot="10800000">
            <a:off x="5072453" y="4742036"/>
            <a:ext cx="345600" cy="1540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61" name="Google Shape;461;p11"/>
          <p:cNvSpPr/>
          <p:nvPr/>
        </p:nvSpPr>
        <p:spPr>
          <a:xfrm>
            <a:off x="3261473" y="3560014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NB(PLA)4.7k</a:t>
            </a:r>
            <a:endParaRPr/>
          </a:p>
        </p:txBody>
      </p:sp>
      <p:cxnSp>
        <p:nvCxnSpPr>
          <p:cNvPr id="462" name="Google Shape;462;p11"/>
          <p:cNvCxnSpPr>
            <a:stCxn id="461" idx="3"/>
            <a:endCxn id="457" idx="1"/>
          </p:cNvCxnSpPr>
          <p:nvPr/>
        </p:nvCxnSpPr>
        <p:spPr>
          <a:xfrm>
            <a:off x="5072452" y="3866825"/>
            <a:ext cx="345600" cy="875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63" name="Google Shape;463;p11"/>
          <p:cNvSpPr/>
          <p:nvPr/>
        </p:nvSpPr>
        <p:spPr>
          <a:xfrm>
            <a:off x="8036673" y="4416107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g-[PLA200-b-PnBA200]</a:t>
            </a:r>
            <a:endParaRPr/>
          </a:p>
        </p:txBody>
      </p:sp>
      <p:cxnSp>
        <p:nvCxnSpPr>
          <p:cNvPr id="464" name="Google Shape;464;p11"/>
          <p:cNvCxnSpPr>
            <a:stCxn id="457" idx="3"/>
            <a:endCxn id="463" idx="1"/>
          </p:cNvCxnSpPr>
          <p:nvPr/>
        </p:nvCxnSpPr>
        <p:spPr>
          <a:xfrm flipH="1" rot="10800000">
            <a:off x="7458651" y="4722821"/>
            <a:ext cx="578100" cy="19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65" name="Google Shape;465;p11"/>
          <p:cNvSpPr/>
          <p:nvPr/>
        </p:nvSpPr>
        <p:spPr>
          <a:xfrm>
            <a:off x="7921696" y="5353633"/>
            <a:ext cx="2440860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g-[PLA200-b-PnBA200]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GPC</a:t>
            </a:r>
            <a:endParaRPr/>
          </a:p>
        </p:txBody>
      </p:sp>
      <p:cxnSp>
        <p:nvCxnSpPr>
          <p:cNvPr id="466" name="Google Shape;466;p11"/>
          <p:cNvCxnSpPr>
            <a:stCxn id="465" idx="0"/>
            <a:endCxn id="463" idx="2"/>
          </p:cNvCxnSpPr>
          <p:nvPr/>
        </p:nvCxnSpPr>
        <p:spPr>
          <a:xfrm rot="10800000">
            <a:off x="8942026" y="5029633"/>
            <a:ext cx="200100" cy="324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p12"/>
          <p:cNvSpPr txBox="1"/>
          <p:nvPr/>
        </p:nvSpPr>
        <p:spPr>
          <a:xfrm>
            <a:off x="345219" y="262393"/>
            <a:ext cx="10515600" cy="60931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Copolymer Synthesis 6 of 8</a:t>
            </a:r>
            <a:endParaRPr/>
          </a:p>
        </p:txBody>
      </p:sp>
      <p:sp>
        <p:nvSpPr>
          <p:cNvPr id="473" name="Google Shape;473;p12"/>
          <p:cNvSpPr/>
          <p:nvPr/>
        </p:nvSpPr>
        <p:spPr>
          <a:xfrm>
            <a:off x="9311084" y="426728"/>
            <a:ext cx="2440860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Copolymer Synthesis</a:t>
            </a:r>
            <a:endParaRPr/>
          </a:p>
        </p:txBody>
      </p:sp>
      <p:sp>
        <p:nvSpPr>
          <p:cNvPr id="474" name="Google Shape;474;p12"/>
          <p:cNvSpPr/>
          <p:nvPr/>
        </p:nvSpPr>
        <p:spPr>
          <a:xfrm>
            <a:off x="570163" y="1828885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NB(PnBA)4.0k</a:t>
            </a:r>
            <a:endParaRPr/>
          </a:p>
        </p:txBody>
      </p:sp>
      <p:sp>
        <p:nvSpPr>
          <p:cNvPr id="475" name="Google Shape;475;p12"/>
          <p:cNvSpPr/>
          <p:nvPr/>
        </p:nvSpPr>
        <p:spPr>
          <a:xfrm>
            <a:off x="548755" y="2583890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Ru Catalyst 1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6" name="Google Shape;476;p12"/>
          <p:cNvSpPr/>
          <p:nvPr/>
        </p:nvSpPr>
        <p:spPr>
          <a:xfrm>
            <a:off x="548754" y="3376719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Tetrahydrofuran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7" name="Google Shape;477;p12"/>
          <p:cNvSpPr/>
          <p:nvPr/>
        </p:nvSpPr>
        <p:spPr>
          <a:xfrm>
            <a:off x="2705281" y="1753945"/>
            <a:ext cx="2040650" cy="778739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g-[PLA50-r-PnBA50]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copolymerization</a:t>
            </a:r>
            <a:endParaRPr/>
          </a:p>
        </p:txBody>
      </p:sp>
      <p:cxnSp>
        <p:nvCxnSpPr>
          <p:cNvPr id="478" name="Google Shape;478;p12"/>
          <p:cNvCxnSpPr>
            <a:stCxn id="474" idx="3"/>
            <a:endCxn id="477" idx="1"/>
          </p:cNvCxnSpPr>
          <p:nvPr/>
        </p:nvCxnSpPr>
        <p:spPr>
          <a:xfrm>
            <a:off x="2381142" y="2135696"/>
            <a:ext cx="324000" cy="7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479" name="Google Shape;479;p12"/>
          <p:cNvCxnSpPr>
            <a:stCxn id="475" idx="3"/>
            <a:endCxn id="477" idx="1"/>
          </p:cNvCxnSpPr>
          <p:nvPr/>
        </p:nvCxnSpPr>
        <p:spPr>
          <a:xfrm flipH="1" rot="10800000">
            <a:off x="2359734" y="2143401"/>
            <a:ext cx="345600" cy="747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480" name="Google Shape;480;p12"/>
          <p:cNvCxnSpPr>
            <a:stCxn id="476" idx="3"/>
            <a:endCxn id="477" idx="1"/>
          </p:cNvCxnSpPr>
          <p:nvPr/>
        </p:nvCxnSpPr>
        <p:spPr>
          <a:xfrm flipH="1" rot="10800000">
            <a:off x="2359733" y="2143330"/>
            <a:ext cx="345600" cy="1540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81" name="Google Shape;481;p12"/>
          <p:cNvSpPr/>
          <p:nvPr/>
        </p:nvSpPr>
        <p:spPr>
          <a:xfrm>
            <a:off x="548753" y="961308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NB(PLA)4.7k</a:t>
            </a:r>
            <a:endParaRPr/>
          </a:p>
        </p:txBody>
      </p:sp>
      <p:cxnSp>
        <p:nvCxnSpPr>
          <p:cNvPr id="482" name="Google Shape;482;p12"/>
          <p:cNvCxnSpPr>
            <a:stCxn id="481" idx="3"/>
            <a:endCxn id="477" idx="1"/>
          </p:cNvCxnSpPr>
          <p:nvPr/>
        </p:nvCxnSpPr>
        <p:spPr>
          <a:xfrm>
            <a:off x="2359732" y="1268118"/>
            <a:ext cx="345600" cy="875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83" name="Google Shape;483;p12"/>
          <p:cNvSpPr/>
          <p:nvPr/>
        </p:nvSpPr>
        <p:spPr>
          <a:xfrm>
            <a:off x="5323953" y="1817401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g-[PLA50-r-PnBA50]</a:t>
            </a:r>
            <a:endParaRPr/>
          </a:p>
        </p:txBody>
      </p:sp>
      <p:cxnSp>
        <p:nvCxnSpPr>
          <p:cNvPr id="484" name="Google Shape;484;p12"/>
          <p:cNvCxnSpPr>
            <a:stCxn id="477" idx="3"/>
            <a:endCxn id="483" idx="1"/>
          </p:cNvCxnSpPr>
          <p:nvPr/>
        </p:nvCxnSpPr>
        <p:spPr>
          <a:xfrm flipH="1" rot="10800000">
            <a:off x="4745931" y="2124115"/>
            <a:ext cx="578100" cy="19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85" name="Google Shape;485;p12"/>
          <p:cNvSpPr/>
          <p:nvPr/>
        </p:nvSpPr>
        <p:spPr>
          <a:xfrm>
            <a:off x="5208976" y="2754927"/>
            <a:ext cx="252278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g-[PLA50-r-PnBA50]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GPC</a:t>
            </a:r>
            <a:endParaRPr/>
          </a:p>
        </p:txBody>
      </p:sp>
      <p:cxnSp>
        <p:nvCxnSpPr>
          <p:cNvPr id="486" name="Google Shape;486;p12"/>
          <p:cNvCxnSpPr>
            <a:stCxn id="485" idx="0"/>
            <a:endCxn id="483" idx="2"/>
          </p:cNvCxnSpPr>
          <p:nvPr/>
        </p:nvCxnSpPr>
        <p:spPr>
          <a:xfrm rot="10800000">
            <a:off x="6229468" y="2430927"/>
            <a:ext cx="240900" cy="324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87" name="Google Shape;487;p12"/>
          <p:cNvSpPr/>
          <p:nvPr/>
        </p:nvSpPr>
        <p:spPr>
          <a:xfrm>
            <a:off x="3282883" y="4427591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NB(PnBA)4.0k</a:t>
            </a:r>
            <a:endParaRPr/>
          </a:p>
        </p:txBody>
      </p:sp>
      <p:sp>
        <p:nvSpPr>
          <p:cNvPr id="488" name="Google Shape;488;p12"/>
          <p:cNvSpPr/>
          <p:nvPr/>
        </p:nvSpPr>
        <p:spPr>
          <a:xfrm>
            <a:off x="3261475" y="5182596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Ru Catalyst 1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9" name="Google Shape;489;p12"/>
          <p:cNvSpPr/>
          <p:nvPr/>
        </p:nvSpPr>
        <p:spPr>
          <a:xfrm>
            <a:off x="3261474" y="5975425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Tetrahydrofuran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0" name="Google Shape;490;p12"/>
          <p:cNvSpPr/>
          <p:nvPr/>
        </p:nvSpPr>
        <p:spPr>
          <a:xfrm>
            <a:off x="5418001" y="4352651"/>
            <a:ext cx="2040650" cy="778739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g-[PLA100-r-PnBA100]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copolymerization</a:t>
            </a:r>
            <a:endParaRPr/>
          </a:p>
        </p:txBody>
      </p:sp>
      <p:cxnSp>
        <p:nvCxnSpPr>
          <p:cNvPr id="491" name="Google Shape;491;p12"/>
          <p:cNvCxnSpPr>
            <a:stCxn id="487" idx="3"/>
            <a:endCxn id="490" idx="1"/>
          </p:cNvCxnSpPr>
          <p:nvPr/>
        </p:nvCxnSpPr>
        <p:spPr>
          <a:xfrm>
            <a:off x="5093862" y="4734402"/>
            <a:ext cx="324000" cy="7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492" name="Google Shape;492;p12"/>
          <p:cNvCxnSpPr>
            <a:stCxn id="488" idx="3"/>
            <a:endCxn id="490" idx="1"/>
          </p:cNvCxnSpPr>
          <p:nvPr/>
        </p:nvCxnSpPr>
        <p:spPr>
          <a:xfrm flipH="1" rot="10800000">
            <a:off x="5072454" y="4742107"/>
            <a:ext cx="345600" cy="747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493" name="Google Shape;493;p12"/>
          <p:cNvCxnSpPr>
            <a:stCxn id="489" idx="3"/>
            <a:endCxn id="490" idx="1"/>
          </p:cNvCxnSpPr>
          <p:nvPr/>
        </p:nvCxnSpPr>
        <p:spPr>
          <a:xfrm flipH="1" rot="10800000">
            <a:off x="5072453" y="4742036"/>
            <a:ext cx="345600" cy="1540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94" name="Google Shape;494;p12"/>
          <p:cNvSpPr/>
          <p:nvPr/>
        </p:nvSpPr>
        <p:spPr>
          <a:xfrm>
            <a:off x="3261473" y="3560014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NB(PLA)4.7k</a:t>
            </a:r>
            <a:endParaRPr/>
          </a:p>
        </p:txBody>
      </p:sp>
      <p:cxnSp>
        <p:nvCxnSpPr>
          <p:cNvPr id="495" name="Google Shape;495;p12"/>
          <p:cNvCxnSpPr>
            <a:stCxn id="494" idx="3"/>
            <a:endCxn id="490" idx="1"/>
          </p:cNvCxnSpPr>
          <p:nvPr/>
        </p:nvCxnSpPr>
        <p:spPr>
          <a:xfrm>
            <a:off x="5072452" y="3866825"/>
            <a:ext cx="345600" cy="875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96" name="Google Shape;496;p12"/>
          <p:cNvSpPr/>
          <p:nvPr/>
        </p:nvSpPr>
        <p:spPr>
          <a:xfrm>
            <a:off x="8036673" y="4416107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g-[PLA100-r-PnBA100]</a:t>
            </a:r>
            <a:endParaRPr/>
          </a:p>
        </p:txBody>
      </p:sp>
      <p:cxnSp>
        <p:nvCxnSpPr>
          <p:cNvPr id="497" name="Google Shape;497;p12"/>
          <p:cNvCxnSpPr>
            <a:stCxn id="490" idx="3"/>
            <a:endCxn id="496" idx="1"/>
          </p:cNvCxnSpPr>
          <p:nvPr/>
        </p:nvCxnSpPr>
        <p:spPr>
          <a:xfrm flipH="1" rot="10800000">
            <a:off x="7458651" y="4722821"/>
            <a:ext cx="578100" cy="19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98" name="Google Shape;498;p12"/>
          <p:cNvSpPr/>
          <p:nvPr/>
        </p:nvSpPr>
        <p:spPr>
          <a:xfrm>
            <a:off x="7921696" y="5353633"/>
            <a:ext cx="2440860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g-[PLA100-r-PnBA100]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GPC</a:t>
            </a:r>
            <a:endParaRPr/>
          </a:p>
        </p:txBody>
      </p:sp>
      <p:cxnSp>
        <p:nvCxnSpPr>
          <p:cNvPr id="499" name="Google Shape;499;p12"/>
          <p:cNvCxnSpPr>
            <a:stCxn id="498" idx="0"/>
            <a:endCxn id="496" idx="2"/>
          </p:cNvCxnSpPr>
          <p:nvPr/>
        </p:nvCxnSpPr>
        <p:spPr>
          <a:xfrm rot="10800000">
            <a:off x="8942026" y="5029633"/>
            <a:ext cx="200100" cy="324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4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p13"/>
          <p:cNvSpPr txBox="1"/>
          <p:nvPr/>
        </p:nvSpPr>
        <p:spPr>
          <a:xfrm>
            <a:off x="345219" y="262393"/>
            <a:ext cx="10515600" cy="60931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Copolymer Synthesis 7 of 8</a:t>
            </a:r>
            <a:endParaRPr/>
          </a:p>
        </p:txBody>
      </p:sp>
      <p:sp>
        <p:nvSpPr>
          <p:cNvPr id="506" name="Google Shape;506;p13"/>
          <p:cNvSpPr/>
          <p:nvPr/>
        </p:nvSpPr>
        <p:spPr>
          <a:xfrm>
            <a:off x="9311084" y="426728"/>
            <a:ext cx="2440860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Copolymer Synthesis</a:t>
            </a:r>
            <a:endParaRPr/>
          </a:p>
        </p:txBody>
      </p:sp>
      <p:sp>
        <p:nvSpPr>
          <p:cNvPr id="507" name="Google Shape;507;p13"/>
          <p:cNvSpPr/>
          <p:nvPr/>
        </p:nvSpPr>
        <p:spPr>
          <a:xfrm>
            <a:off x="570163" y="1828885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NB(PnBA)4.0k</a:t>
            </a:r>
            <a:endParaRPr/>
          </a:p>
        </p:txBody>
      </p:sp>
      <p:sp>
        <p:nvSpPr>
          <p:cNvPr id="508" name="Google Shape;508;p13"/>
          <p:cNvSpPr/>
          <p:nvPr/>
        </p:nvSpPr>
        <p:spPr>
          <a:xfrm>
            <a:off x="548755" y="2583890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Ru Catalyst 1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9" name="Google Shape;509;p13"/>
          <p:cNvSpPr/>
          <p:nvPr/>
        </p:nvSpPr>
        <p:spPr>
          <a:xfrm>
            <a:off x="548754" y="3376719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Tetrahydrofuran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0" name="Google Shape;510;p13"/>
          <p:cNvSpPr/>
          <p:nvPr/>
        </p:nvSpPr>
        <p:spPr>
          <a:xfrm>
            <a:off x="2705281" y="1753945"/>
            <a:ext cx="2040650" cy="778739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g-[PLA200-r-PnBA200]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copolymerization</a:t>
            </a:r>
            <a:endParaRPr/>
          </a:p>
        </p:txBody>
      </p:sp>
      <p:cxnSp>
        <p:nvCxnSpPr>
          <p:cNvPr id="511" name="Google Shape;511;p13"/>
          <p:cNvCxnSpPr>
            <a:stCxn id="507" idx="3"/>
            <a:endCxn id="510" idx="1"/>
          </p:cNvCxnSpPr>
          <p:nvPr/>
        </p:nvCxnSpPr>
        <p:spPr>
          <a:xfrm>
            <a:off x="2381142" y="2135696"/>
            <a:ext cx="324000" cy="7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512" name="Google Shape;512;p13"/>
          <p:cNvCxnSpPr>
            <a:stCxn id="508" idx="3"/>
            <a:endCxn id="510" idx="1"/>
          </p:cNvCxnSpPr>
          <p:nvPr/>
        </p:nvCxnSpPr>
        <p:spPr>
          <a:xfrm flipH="1" rot="10800000">
            <a:off x="2359734" y="2143401"/>
            <a:ext cx="345600" cy="747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513" name="Google Shape;513;p13"/>
          <p:cNvCxnSpPr>
            <a:stCxn id="509" idx="3"/>
            <a:endCxn id="510" idx="1"/>
          </p:cNvCxnSpPr>
          <p:nvPr/>
        </p:nvCxnSpPr>
        <p:spPr>
          <a:xfrm flipH="1" rot="10800000">
            <a:off x="2359733" y="2143330"/>
            <a:ext cx="345600" cy="1540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514" name="Google Shape;514;p13"/>
          <p:cNvSpPr/>
          <p:nvPr/>
        </p:nvSpPr>
        <p:spPr>
          <a:xfrm>
            <a:off x="548753" y="961308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NB(PLA)4.7k</a:t>
            </a:r>
            <a:endParaRPr/>
          </a:p>
        </p:txBody>
      </p:sp>
      <p:cxnSp>
        <p:nvCxnSpPr>
          <p:cNvPr id="515" name="Google Shape;515;p13"/>
          <p:cNvCxnSpPr>
            <a:stCxn id="514" idx="3"/>
            <a:endCxn id="510" idx="1"/>
          </p:cNvCxnSpPr>
          <p:nvPr/>
        </p:nvCxnSpPr>
        <p:spPr>
          <a:xfrm>
            <a:off x="2359732" y="1268118"/>
            <a:ext cx="345600" cy="875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516" name="Google Shape;516;p13"/>
          <p:cNvSpPr/>
          <p:nvPr/>
        </p:nvSpPr>
        <p:spPr>
          <a:xfrm>
            <a:off x="5323953" y="1817401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g-[PLA200-r-PnBA200]</a:t>
            </a:r>
            <a:endParaRPr/>
          </a:p>
        </p:txBody>
      </p:sp>
      <p:cxnSp>
        <p:nvCxnSpPr>
          <p:cNvPr id="517" name="Google Shape;517;p13"/>
          <p:cNvCxnSpPr>
            <a:stCxn id="510" idx="3"/>
            <a:endCxn id="516" idx="1"/>
          </p:cNvCxnSpPr>
          <p:nvPr/>
        </p:nvCxnSpPr>
        <p:spPr>
          <a:xfrm flipH="1" rot="10800000">
            <a:off x="4745931" y="2124115"/>
            <a:ext cx="578100" cy="19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518" name="Google Shape;518;p13"/>
          <p:cNvSpPr/>
          <p:nvPr/>
        </p:nvSpPr>
        <p:spPr>
          <a:xfrm>
            <a:off x="5208976" y="2754927"/>
            <a:ext cx="252278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g-[PLA200-r-PnBA200]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GPC</a:t>
            </a:r>
            <a:endParaRPr/>
          </a:p>
        </p:txBody>
      </p:sp>
      <p:cxnSp>
        <p:nvCxnSpPr>
          <p:cNvPr id="519" name="Google Shape;519;p13"/>
          <p:cNvCxnSpPr>
            <a:stCxn id="518" idx="0"/>
            <a:endCxn id="516" idx="2"/>
          </p:cNvCxnSpPr>
          <p:nvPr/>
        </p:nvCxnSpPr>
        <p:spPr>
          <a:xfrm rot="10800000">
            <a:off x="6229468" y="2430927"/>
            <a:ext cx="240900" cy="324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520" name="Google Shape;520;p13"/>
          <p:cNvSpPr/>
          <p:nvPr/>
        </p:nvSpPr>
        <p:spPr>
          <a:xfrm>
            <a:off x="3282883" y="4427591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NB(PnBA)4.0k</a:t>
            </a:r>
            <a:endParaRPr/>
          </a:p>
        </p:txBody>
      </p:sp>
      <p:sp>
        <p:nvSpPr>
          <p:cNvPr id="521" name="Google Shape;521;p13"/>
          <p:cNvSpPr/>
          <p:nvPr/>
        </p:nvSpPr>
        <p:spPr>
          <a:xfrm>
            <a:off x="3261475" y="5182596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Ru Catalyst 1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2" name="Google Shape;522;p13"/>
          <p:cNvSpPr/>
          <p:nvPr/>
        </p:nvSpPr>
        <p:spPr>
          <a:xfrm>
            <a:off x="3261474" y="5975425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Tetrahydrofuran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3" name="Google Shape;523;p13"/>
          <p:cNvSpPr/>
          <p:nvPr/>
        </p:nvSpPr>
        <p:spPr>
          <a:xfrm>
            <a:off x="5418001" y="4352651"/>
            <a:ext cx="2040650" cy="778739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g-[PLA160-r-PnBA40]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copolymerization</a:t>
            </a:r>
            <a:endParaRPr/>
          </a:p>
        </p:txBody>
      </p:sp>
      <p:cxnSp>
        <p:nvCxnSpPr>
          <p:cNvPr id="524" name="Google Shape;524;p13"/>
          <p:cNvCxnSpPr>
            <a:stCxn id="520" idx="3"/>
            <a:endCxn id="523" idx="1"/>
          </p:cNvCxnSpPr>
          <p:nvPr/>
        </p:nvCxnSpPr>
        <p:spPr>
          <a:xfrm>
            <a:off x="5093862" y="4734402"/>
            <a:ext cx="324000" cy="7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525" name="Google Shape;525;p13"/>
          <p:cNvCxnSpPr>
            <a:stCxn id="521" idx="3"/>
            <a:endCxn id="523" idx="1"/>
          </p:cNvCxnSpPr>
          <p:nvPr/>
        </p:nvCxnSpPr>
        <p:spPr>
          <a:xfrm flipH="1" rot="10800000">
            <a:off x="5072454" y="4742107"/>
            <a:ext cx="345600" cy="747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526" name="Google Shape;526;p13"/>
          <p:cNvCxnSpPr>
            <a:stCxn id="522" idx="3"/>
            <a:endCxn id="523" idx="1"/>
          </p:cNvCxnSpPr>
          <p:nvPr/>
        </p:nvCxnSpPr>
        <p:spPr>
          <a:xfrm flipH="1" rot="10800000">
            <a:off x="5072453" y="4742036"/>
            <a:ext cx="345600" cy="1540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527" name="Google Shape;527;p13"/>
          <p:cNvSpPr/>
          <p:nvPr/>
        </p:nvSpPr>
        <p:spPr>
          <a:xfrm>
            <a:off x="3261473" y="3560014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NB(PLA)4.7k</a:t>
            </a:r>
            <a:endParaRPr/>
          </a:p>
        </p:txBody>
      </p:sp>
      <p:cxnSp>
        <p:nvCxnSpPr>
          <p:cNvPr id="528" name="Google Shape;528;p13"/>
          <p:cNvCxnSpPr>
            <a:stCxn id="527" idx="3"/>
            <a:endCxn id="523" idx="1"/>
          </p:cNvCxnSpPr>
          <p:nvPr/>
        </p:nvCxnSpPr>
        <p:spPr>
          <a:xfrm>
            <a:off x="5072452" y="3866825"/>
            <a:ext cx="345600" cy="875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529" name="Google Shape;529;p13"/>
          <p:cNvSpPr/>
          <p:nvPr/>
        </p:nvSpPr>
        <p:spPr>
          <a:xfrm>
            <a:off x="8036673" y="4416107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g-[PLA160-r-PnBA40]</a:t>
            </a:r>
            <a:endParaRPr/>
          </a:p>
        </p:txBody>
      </p:sp>
      <p:cxnSp>
        <p:nvCxnSpPr>
          <p:cNvPr id="530" name="Google Shape;530;p13"/>
          <p:cNvCxnSpPr>
            <a:stCxn id="523" idx="3"/>
            <a:endCxn id="529" idx="1"/>
          </p:cNvCxnSpPr>
          <p:nvPr/>
        </p:nvCxnSpPr>
        <p:spPr>
          <a:xfrm flipH="1" rot="10800000">
            <a:off x="7458651" y="4722821"/>
            <a:ext cx="578100" cy="19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531" name="Google Shape;531;p13"/>
          <p:cNvSpPr/>
          <p:nvPr/>
        </p:nvSpPr>
        <p:spPr>
          <a:xfrm>
            <a:off x="7921696" y="5353633"/>
            <a:ext cx="2440860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g-[PLA160-r-PnBA40]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GPC</a:t>
            </a:r>
            <a:endParaRPr/>
          </a:p>
        </p:txBody>
      </p:sp>
      <p:cxnSp>
        <p:nvCxnSpPr>
          <p:cNvPr id="532" name="Google Shape;532;p13"/>
          <p:cNvCxnSpPr>
            <a:stCxn id="531" idx="0"/>
            <a:endCxn id="529" idx="2"/>
          </p:cNvCxnSpPr>
          <p:nvPr/>
        </p:nvCxnSpPr>
        <p:spPr>
          <a:xfrm rot="10800000">
            <a:off x="8942026" y="5029633"/>
            <a:ext cx="200100" cy="324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7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Google Shape;538;p14"/>
          <p:cNvSpPr txBox="1"/>
          <p:nvPr/>
        </p:nvSpPr>
        <p:spPr>
          <a:xfrm>
            <a:off x="345219" y="262393"/>
            <a:ext cx="10515600" cy="60931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Copolymer Synthesis 8 of 8</a:t>
            </a:r>
            <a:endParaRPr/>
          </a:p>
        </p:txBody>
      </p:sp>
      <p:sp>
        <p:nvSpPr>
          <p:cNvPr id="539" name="Google Shape;539;p14"/>
          <p:cNvSpPr/>
          <p:nvPr/>
        </p:nvSpPr>
        <p:spPr>
          <a:xfrm>
            <a:off x="9311084" y="426728"/>
            <a:ext cx="2440860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Copolymer Synthesis</a:t>
            </a:r>
            <a:endParaRPr/>
          </a:p>
        </p:txBody>
      </p:sp>
      <p:sp>
        <p:nvSpPr>
          <p:cNvPr id="540" name="Google Shape;540;p14"/>
          <p:cNvSpPr/>
          <p:nvPr/>
        </p:nvSpPr>
        <p:spPr>
          <a:xfrm>
            <a:off x="570163" y="1828885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NB(PnBA)4.0k</a:t>
            </a:r>
            <a:endParaRPr/>
          </a:p>
        </p:txBody>
      </p:sp>
      <p:sp>
        <p:nvSpPr>
          <p:cNvPr id="541" name="Google Shape;541;p14"/>
          <p:cNvSpPr/>
          <p:nvPr/>
        </p:nvSpPr>
        <p:spPr>
          <a:xfrm>
            <a:off x="548755" y="2583890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Ru Catalyst 1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2" name="Google Shape;542;p14"/>
          <p:cNvSpPr/>
          <p:nvPr/>
        </p:nvSpPr>
        <p:spPr>
          <a:xfrm>
            <a:off x="548754" y="3376719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Tetrahydrofuran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3" name="Google Shape;543;p14"/>
          <p:cNvSpPr/>
          <p:nvPr/>
        </p:nvSpPr>
        <p:spPr>
          <a:xfrm>
            <a:off x="2705281" y="1753945"/>
            <a:ext cx="2040650" cy="778739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g-[PLA130-r-PnBA70]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copolymerization</a:t>
            </a:r>
            <a:endParaRPr/>
          </a:p>
        </p:txBody>
      </p:sp>
      <p:cxnSp>
        <p:nvCxnSpPr>
          <p:cNvPr id="544" name="Google Shape;544;p14"/>
          <p:cNvCxnSpPr>
            <a:stCxn id="540" idx="3"/>
            <a:endCxn id="543" idx="1"/>
          </p:cNvCxnSpPr>
          <p:nvPr/>
        </p:nvCxnSpPr>
        <p:spPr>
          <a:xfrm>
            <a:off x="2381142" y="2135696"/>
            <a:ext cx="324000" cy="7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545" name="Google Shape;545;p14"/>
          <p:cNvCxnSpPr>
            <a:stCxn id="541" idx="3"/>
            <a:endCxn id="543" idx="1"/>
          </p:cNvCxnSpPr>
          <p:nvPr/>
        </p:nvCxnSpPr>
        <p:spPr>
          <a:xfrm flipH="1" rot="10800000">
            <a:off x="2359734" y="2143401"/>
            <a:ext cx="345600" cy="747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546" name="Google Shape;546;p14"/>
          <p:cNvCxnSpPr>
            <a:stCxn id="542" idx="3"/>
            <a:endCxn id="543" idx="1"/>
          </p:cNvCxnSpPr>
          <p:nvPr/>
        </p:nvCxnSpPr>
        <p:spPr>
          <a:xfrm flipH="1" rot="10800000">
            <a:off x="2359733" y="2143330"/>
            <a:ext cx="345600" cy="1540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547" name="Google Shape;547;p14"/>
          <p:cNvSpPr/>
          <p:nvPr/>
        </p:nvSpPr>
        <p:spPr>
          <a:xfrm>
            <a:off x="548753" y="961308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NB(PLA)4.7k</a:t>
            </a:r>
            <a:endParaRPr/>
          </a:p>
        </p:txBody>
      </p:sp>
      <p:cxnSp>
        <p:nvCxnSpPr>
          <p:cNvPr id="548" name="Google Shape;548;p14"/>
          <p:cNvCxnSpPr>
            <a:stCxn id="547" idx="3"/>
            <a:endCxn id="543" idx="1"/>
          </p:cNvCxnSpPr>
          <p:nvPr/>
        </p:nvCxnSpPr>
        <p:spPr>
          <a:xfrm>
            <a:off x="2359732" y="1268118"/>
            <a:ext cx="345600" cy="875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549" name="Google Shape;549;p14"/>
          <p:cNvSpPr/>
          <p:nvPr/>
        </p:nvSpPr>
        <p:spPr>
          <a:xfrm>
            <a:off x="5323953" y="1817401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g-[PLA130-r-PnBA70]</a:t>
            </a:r>
            <a:endParaRPr/>
          </a:p>
        </p:txBody>
      </p:sp>
      <p:cxnSp>
        <p:nvCxnSpPr>
          <p:cNvPr id="550" name="Google Shape;550;p14"/>
          <p:cNvCxnSpPr>
            <a:stCxn id="543" idx="3"/>
            <a:endCxn id="549" idx="1"/>
          </p:cNvCxnSpPr>
          <p:nvPr/>
        </p:nvCxnSpPr>
        <p:spPr>
          <a:xfrm flipH="1" rot="10800000">
            <a:off x="4745931" y="2124115"/>
            <a:ext cx="578100" cy="19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551" name="Google Shape;551;p14"/>
          <p:cNvSpPr/>
          <p:nvPr/>
        </p:nvSpPr>
        <p:spPr>
          <a:xfrm>
            <a:off x="5208976" y="2754927"/>
            <a:ext cx="252278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g-[PLA130-r-PnBA70]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GPC</a:t>
            </a:r>
            <a:endParaRPr/>
          </a:p>
        </p:txBody>
      </p:sp>
      <p:cxnSp>
        <p:nvCxnSpPr>
          <p:cNvPr id="552" name="Google Shape;552;p14"/>
          <p:cNvCxnSpPr>
            <a:stCxn id="551" idx="0"/>
            <a:endCxn id="549" idx="2"/>
          </p:cNvCxnSpPr>
          <p:nvPr/>
        </p:nvCxnSpPr>
        <p:spPr>
          <a:xfrm rot="10800000">
            <a:off x="6229468" y="2430927"/>
            <a:ext cx="240900" cy="324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7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Google Shape;558;p15"/>
          <p:cNvSpPr txBox="1"/>
          <p:nvPr/>
        </p:nvSpPr>
        <p:spPr>
          <a:xfrm>
            <a:off x="345219" y="262393"/>
            <a:ext cx="10515600" cy="60931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Self-Assembly</a:t>
            </a:r>
            <a:endParaRPr/>
          </a:p>
        </p:txBody>
      </p:sp>
      <p:sp>
        <p:nvSpPr>
          <p:cNvPr id="559" name="Google Shape;559;p15"/>
          <p:cNvSpPr/>
          <p:nvPr/>
        </p:nvSpPr>
        <p:spPr>
          <a:xfrm>
            <a:off x="9311084" y="426728"/>
            <a:ext cx="2440860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Studies of Self-Assembly</a:t>
            </a:r>
            <a:endParaRPr/>
          </a:p>
        </p:txBody>
      </p:sp>
      <p:sp>
        <p:nvSpPr>
          <p:cNvPr id="560" name="Google Shape;560;p15"/>
          <p:cNvSpPr/>
          <p:nvPr/>
        </p:nvSpPr>
        <p:spPr>
          <a:xfrm>
            <a:off x="6492132" y="1830869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g-[PLA130-r-PnBA70]</a:t>
            </a:r>
            <a:endParaRPr/>
          </a:p>
        </p:txBody>
      </p:sp>
      <p:sp>
        <p:nvSpPr>
          <p:cNvPr id="561" name="Google Shape;561;p15"/>
          <p:cNvSpPr/>
          <p:nvPr/>
        </p:nvSpPr>
        <p:spPr>
          <a:xfrm>
            <a:off x="6492132" y="4426582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g-[PLA160-r-PnBA40]</a:t>
            </a:r>
            <a:endParaRPr/>
          </a:p>
        </p:txBody>
      </p:sp>
      <p:sp>
        <p:nvSpPr>
          <p:cNvPr id="562" name="Google Shape;562;p15"/>
          <p:cNvSpPr/>
          <p:nvPr/>
        </p:nvSpPr>
        <p:spPr>
          <a:xfrm>
            <a:off x="676500" y="5145894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g-[PLA100-b-PnBA100]</a:t>
            </a:r>
            <a:endParaRPr/>
          </a:p>
        </p:txBody>
      </p:sp>
      <p:sp>
        <p:nvSpPr>
          <p:cNvPr id="563" name="Google Shape;563;p15"/>
          <p:cNvSpPr/>
          <p:nvPr/>
        </p:nvSpPr>
        <p:spPr>
          <a:xfrm>
            <a:off x="739069" y="1201987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g-[PLA20-b-PnBA180]</a:t>
            </a:r>
            <a:endParaRPr/>
          </a:p>
        </p:txBody>
      </p:sp>
      <p:sp>
        <p:nvSpPr>
          <p:cNvPr id="564" name="Google Shape;564;p15"/>
          <p:cNvSpPr/>
          <p:nvPr/>
        </p:nvSpPr>
        <p:spPr>
          <a:xfrm>
            <a:off x="676501" y="3113833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g-[PLA40-b-PnBA160]</a:t>
            </a:r>
            <a:endParaRPr/>
          </a:p>
        </p:txBody>
      </p:sp>
      <p:sp>
        <p:nvSpPr>
          <p:cNvPr id="565" name="Google Shape;565;p15"/>
          <p:cNvSpPr/>
          <p:nvPr/>
        </p:nvSpPr>
        <p:spPr>
          <a:xfrm>
            <a:off x="3004969" y="1209077"/>
            <a:ext cx="2249674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g-[PLA20-b-PnBA180]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SAXS</a:t>
            </a:r>
            <a:endParaRPr/>
          </a:p>
        </p:txBody>
      </p:sp>
      <p:sp>
        <p:nvSpPr>
          <p:cNvPr id="566" name="Google Shape;566;p15"/>
          <p:cNvSpPr/>
          <p:nvPr/>
        </p:nvSpPr>
        <p:spPr>
          <a:xfrm>
            <a:off x="3004969" y="3113833"/>
            <a:ext cx="230942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g-[PLA40-b-PnBA160]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SAXS</a:t>
            </a:r>
            <a:endParaRPr/>
          </a:p>
        </p:txBody>
      </p:sp>
      <p:sp>
        <p:nvSpPr>
          <p:cNvPr id="567" name="Google Shape;567;p15"/>
          <p:cNvSpPr/>
          <p:nvPr/>
        </p:nvSpPr>
        <p:spPr>
          <a:xfrm>
            <a:off x="3004969" y="1971077"/>
            <a:ext cx="2249674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g-[PLA20-b-PnBA180]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DSC</a:t>
            </a:r>
            <a:endParaRPr/>
          </a:p>
        </p:txBody>
      </p:sp>
      <p:sp>
        <p:nvSpPr>
          <p:cNvPr id="568" name="Google Shape;568;p15"/>
          <p:cNvSpPr/>
          <p:nvPr/>
        </p:nvSpPr>
        <p:spPr>
          <a:xfrm>
            <a:off x="3004969" y="3945693"/>
            <a:ext cx="230942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g-[PLA40-b-PnBA160]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DSC</a:t>
            </a:r>
            <a:endParaRPr/>
          </a:p>
        </p:txBody>
      </p:sp>
      <p:sp>
        <p:nvSpPr>
          <p:cNvPr id="569" name="Google Shape;569;p15"/>
          <p:cNvSpPr/>
          <p:nvPr/>
        </p:nvSpPr>
        <p:spPr>
          <a:xfrm>
            <a:off x="3004969" y="5145894"/>
            <a:ext cx="2583031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g-[PLA100-b-PnBA100]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SAXS</a:t>
            </a:r>
            <a:endParaRPr/>
          </a:p>
        </p:txBody>
      </p:sp>
      <p:sp>
        <p:nvSpPr>
          <p:cNvPr id="570" name="Google Shape;570;p15"/>
          <p:cNvSpPr/>
          <p:nvPr/>
        </p:nvSpPr>
        <p:spPr>
          <a:xfrm>
            <a:off x="3004969" y="5977754"/>
            <a:ext cx="2583031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g-[PLA100-b-PnBA100]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DSC</a:t>
            </a:r>
            <a:endParaRPr/>
          </a:p>
        </p:txBody>
      </p:sp>
      <p:cxnSp>
        <p:nvCxnSpPr>
          <p:cNvPr id="571" name="Google Shape;571;p15"/>
          <p:cNvCxnSpPr>
            <a:stCxn id="563" idx="3"/>
            <a:endCxn id="565" idx="1"/>
          </p:cNvCxnSpPr>
          <p:nvPr/>
        </p:nvCxnSpPr>
        <p:spPr>
          <a:xfrm>
            <a:off x="2550048" y="1508798"/>
            <a:ext cx="454800" cy="11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572" name="Google Shape;572;p15"/>
          <p:cNvCxnSpPr>
            <a:stCxn id="563" idx="3"/>
            <a:endCxn id="567" idx="1"/>
          </p:cNvCxnSpPr>
          <p:nvPr/>
        </p:nvCxnSpPr>
        <p:spPr>
          <a:xfrm>
            <a:off x="2550048" y="1508797"/>
            <a:ext cx="454800" cy="773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573" name="Google Shape;573;p15"/>
          <p:cNvCxnSpPr>
            <a:stCxn id="564" idx="3"/>
            <a:endCxn id="566" idx="1"/>
          </p:cNvCxnSpPr>
          <p:nvPr/>
        </p:nvCxnSpPr>
        <p:spPr>
          <a:xfrm>
            <a:off x="2487480" y="3420643"/>
            <a:ext cx="517500" cy="4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574" name="Google Shape;574;p15"/>
          <p:cNvCxnSpPr>
            <a:stCxn id="564" idx="3"/>
            <a:endCxn id="568" idx="1"/>
          </p:cNvCxnSpPr>
          <p:nvPr/>
        </p:nvCxnSpPr>
        <p:spPr>
          <a:xfrm>
            <a:off x="2487480" y="3420643"/>
            <a:ext cx="517500" cy="8358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575" name="Google Shape;575;p15"/>
          <p:cNvCxnSpPr>
            <a:stCxn id="562" idx="3"/>
            <a:endCxn id="569" idx="1"/>
          </p:cNvCxnSpPr>
          <p:nvPr/>
        </p:nvCxnSpPr>
        <p:spPr>
          <a:xfrm>
            <a:off x="2487479" y="5452705"/>
            <a:ext cx="517500" cy="4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576" name="Google Shape;576;p15"/>
          <p:cNvCxnSpPr>
            <a:stCxn id="562" idx="3"/>
            <a:endCxn id="570" idx="1"/>
          </p:cNvCxnSpPr>
          <p:nvPr/>
        </p:nvCxnSpPr>
        <p:spPr>
          <a:xfrm>
            <a:off x="2487479" y="5452705"/>
            <a:ext cx="517500" cy="8358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577" name="Google Shape;577;p15"/>
          <p:cNvSpPr/>
          <p:nvPr/>
        </p:nvSpPr>
        <p:spPr>
          <a:xfrm>
            <a:off x="8741806" y="1815608"/>
            <a:ext cx="2249674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g-[PLA130-r-PnBA70]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SAXS</a:t>
            </a:r>
            <a:endParaRPr/>
          </a:p>
        </p:txBody>
      </p:sp>
      <p:sp>
        <p:nvSpPr>
          <p:cNvPr id="578" name="Google Shape;578;p15"/>
          <p:cNvSpPr/>
          <p:nvPr/>
        </p:nvSpPr>
        <p:spPr>
          <a:xfrm>
            <a:off x="8741806" y="2577608"/>
            <a:ext cx="2249674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g-[PLA130-r-PnBA70]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DSC</a:t>
            </a:r>
            <a:endParaRPr/>
          </a:p>
        </p:txBody>
      </p:sp>
      <p:cxnSp>
        <p:nvCxnSpPr>
          <p:cNvPr id="579" name="Google Shape;579;p15"/>
          <p:cNvCxnSpPr>
            <a:endCxn id="577" idx="1"/>
          </p:cNvCxnSpPr>
          <p:nvPr/>
        </p:nvCxnSpPr>
        <p:spPr>
          <a:xfrm>
            <a:off x="8287006" y="2115404"/>
            <a:ext cx="454800" cy="11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580" name="Google Shape;580;p15"/>
          <p:cNvCxnSpPr>
            <a:endCxn id="578" idx="1"/>
          </p:cNvCxnSpPr>
          <p:nvPr/>
        </p:nvCxnSpPr>
        <p:spPr>
          <a:xfrm>
            <a:off x="8287006" y="2115404"/>
            <a:ext cx="454800" cy="773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581" name="Google Shape;581;p15"/>
          <p:cNvSpPr/>
          <p:nvPr/>
        </p:nvSpPr>
        <p:spPr>
          <a:xfrm>
            <a:off x="8741806" y="4411535"/>
            <a:ext cx="2249674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g-[PLA160-r-PnBA40]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SAXS</a:t>
            </a:r>
            <a:endParaRPr/>
          </a:p>
        </p:txBody>
      </p:sp>
      <p:sp>
        <p:nvSpPr>
          <p:cNvPr id="582" name="Google Shape;582;p15"/>
          <p:cNvSpPr/>
          <p:nvPr/>
        </p:nvSpPr>
        <p:spPr>
          <a:xfrm>
            <a:off x="8741806" y="5173535"/>
            <a:ext cx="2249674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g-[PLA160-r-PnBA40]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DSC</a:t>
            </a:r>
            <a:endParaRPr/>
          </a:p>
        </p:txBody>
      </p:sp>
      <p:cxnSp>
        <p:nvCxnSpPr>
          <p:cNvPr id="583" name="Google Shape;583;p15"/>
          <p:cNvCxnSpPr>
            <a:endCxn id="581" idx="1"/>
          </p:cNvCxnSpPr>
          <p:nvPr/>
        </p:nvCxnSpPr>
        <p:spPr>
          <a:xfrm>
            <a:off x="8287006" y="4711331"/>
            <a:ext cx="454800" cy="11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584" name="Google Shape;584;p15"/>
          <p:cNvCxnSpPr>
            <a:endCxn id="582" idx="1"/>
          </p:cNvCxnSpPr>
          <p:nvPr/>
        </p:nvCxnSpPr>
        <p:spPr>
          <a:xfrm>
            <a:off x="8287006" y="4711331"/>
            <a:ext cx="454800" cy="773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9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0" name="Google Shape;590;p16"/>
          <p:cNvCxnSpPr>
            <a:stCxn id="591" idx="1"/>
            <a:endCxn id="592" idx="3"/>
          </p:cNvCxnSpPr>
          <p:nvPr/>
        </p:nvCxnSpPr>
        <p:spPr>
          <a:xfrm rot="10800000">
            <a:off x="2431565" y="4136818"/>
            <a:ext cx="2985900" cy="1590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593" name="Google Shape;593;p16"/>
          <p:cNvSpPr txBox="1"/>
          <p:nvPr/>
        </p:nvSpPr>
        <p:spPr>
          <a:xfrm>
            <a:off x="345219" y="262393"/>
            <a:ext cx="10515600" cy="60931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Self-Assembly</a:t>
            </a:r>
            <a:endParaRPr/>
          </a:p>
        </p:txBody>
      </p:sp>
      <p:sp>
        <p:nvSpPr>
          <p:cNvPr id="594" name="Google Shape;594;p16"/>
          <p:cNvSpPr/>
          <p:nvPr/>
        </p:nvSpPr>
        <p:spPr>
          <a:xfrm>
            <a:off x="9311084" y="426728"/>
            <a:ext cx="2440860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Studies of Self-Assembly</a:t>
            </a:r>
            <a:endParaRPr/>
          </a:p>
        </p:txBody>
      </p:sp>
      <p:sp>
        <p:nvSpPr>
          <p:cNvPr id="595" name="Google Shape;595;p16"/>
          <p:cNvSpPr/>
          <p:nvPr/>
        </p:nvSpPr>
        <p:spPr>
          <a:xfrm>
            <a:off x="2994756" y="1312163"/>
            <a:ext cx="1605543" cy="1202197"/>
          </a:xfrm>
          <a:prstGeom prst="roundRect">
            <a:avLst>
              <a:gd fmla="val 16667" name="adj"/>
            </a:avLst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g-[PLA50-r-PnBA50]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SAXS 1/I vs 1/T</a:t>
            </a:r>
            <a:endParaRPr/>
          </a:p>
        </p:txBody>
      </p:sp>
      <p:sp>
        <p:nvSpPr>
          <p:cNvPr id="596" name="Google Shape;596;p16"/>
          <p:cNvSpPr/>
          <p:nvPr/>
        </p:nvSpPr>
        <p:spPr>
          <a:xfrm>
            <a:off x="680720" y="1312164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g-[PLA50-r-PnBA50]</a:t>
            </a:r>
            <a:endParaRPr/>
          </a:p>
        </p:txBody>
      </p:sp>
      <p:sp>
        <p:nvSpPr>
          <p:cNvPr id="597" name="Google Shape;597;p16"/>
          <p:cNvSpPr/>
          <p:nvPr/>
        </p:nvSpPr>
        <p:spPr>
          <a:xfrm>
            <a:off x="4859516" y="1278948"/>
            <a:ext cx="2249674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g-[PLA50-r-PnBA50]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SAXS</a:t>
            </a:r>
            <a:endParaRPr/>
          </a:p>
        </p:txBody>
      </p:sp>
      <p:sp>
        <p:nvSpPr>
          <p:cNvPr id="598" name="Google Shape;598;p16"/>
          <p:cNvSpPr/>
          <p:nvPr/>
        </p:nvSpPr>
        <p:spPr>
          <a:xfrm>
            <a:off x="2781396" y="2777762"/>
            <a:ext cx="2249674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g-[PLA50-r-PnBA50]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DSC</a:t>
            </a:r>
            <a:endParaRPr/>
          </a:p>
        </p:txBody>
      </p:sp>
      <p:sp>
        <p:nvSpPr>
          <p:cNvPr id="599" name="Google Shape;599;p16"/>
          <p:cNvSpPr/>
          <p:nvPr/>
        </p:nvSpPr>
        <p:spPr>
          <a:xfrm>
            <a:off x="312558" y="2807208"/>
            <a:ext cx="2249674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g-[PLA50-r-PnBA50]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AFM</a:t>
            </a:r>
            <a:endParaRPr/>
          </a:p>
        </p:txBody>
      </p:sp>
      <p:cxnSp>
        <p:nvCxnSpPr>
          <p:cNvPr id="600" name="Google Shape;600;p16"/>
          <p:cNvCxnSpPr>
            <a:stCxn id="597" idx="1"/>
            <a:endCxn id="595" idx="3"/>
          </p:cNvCxnSpPr>
          <p:nvPr/>
        </p:nvCxnSpPr>
        <p:spPr>
          <a:xfrm flipH="1">
            <a:off x="4600316" y="1589844"/>
            <a:ext cx="259200" cy="3234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601" name="Google Shape;601;p16"/>
          <p:cNvCxnSpPr>
            <a:stCxn id="595" idx="1"/>
            <a:endCxn id="596" idx="3"/>
          </p:cNvCxnSpPr>
          <p:nvPr/>
        </p:nvCxnSpPr>
        <p:spPr>
          <a:xfrm rot="10800000">
            <a:off x="2491656" y="1618962"/>
            <a:ext cx="503100" cy="294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602" name="Google Shape;602;p16"/>
          <p:cNvCxnSpPr>
            <a:stCxn id="598" idx="1"/>
            <a:endCxn id="596" idx="3"/>
          </p:cNvCxnSpPr>
          <p:nvPr/>
        </p:nvCxnSpPr>
        <p:spPr>
          <a:xfrm rot="10800000">
            <a:off x="2491596" y="1618958"/>
            <a:ext cx="289800" cy="14697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603" name="Google Shape;603;p16"/>
          <p:cNvCxnSpPr>
            <a:stCxn id="599" idx="0"/>
            <a:endCxn id="596" idx="2"/>
          </p:cNvCxnSpPr>
          <p:nvPr/>
        </p:nvCxnSpPr>
        <p:spPr>
          <a:xfrm flipH="1" rot="10800000">
            <a:off x="1437395" y="1925808"/>
            <a:ext cx="148800" cy="8814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604" name="Google Shape;604;p16"/>
          <p:cNvSpPr/>
          <p:nvPr/>
        </p:nvSpPr>
        <p:spPr>
          <a:xfrm>
            <a:off x="2934651" y="3830043"/>
            <a:ext cx="1605543" cy="1202197"/>
          </a:xfrm>
          <a:prstGeom prst="roundRect">
            <a:avLst>
              <a:gd fmla="val 16667" name="adj"/>
            </a:avLst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g-[PLA100-r-PnBA100]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SAXS 1/I vs 1/T</a:t>
            </a:r>
            <a:endParaRPr/>
          </a:p>
        </p:txBody>
      </p:sp>
      <p:sp>
        <p:nvSpPr>
          <p:cNvPr id="592" name="Google Shape;592;p16"/>
          <p:cNvSpPr/>
          <p:nvPr/>
        </p:nvSpPr>
        <p:spPr>
          <a:xfrm>
            <a:off x="620615" y="3830044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g-[PLA100-r-PnBA100]</a:t>
            </a:r>
            <a:endParaRPr/>
          </a:p>
        </p:txBody>
      </p:sp>
      <p:sp>
        <p:nvSpPr>
          <p:cNvPr id="605" name="Google Shape;605;p16"/>
          <p:cNvSpPr/>
          <p:nvPr/>
        </p:nvSpPr>
        <p:spPr>
          <a:xfrm>
            <a:off x="4799411" y="3796828"/>
            <a:ext cx="2249674" cy="891798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g-[PLA100-r-PnBA100]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SAXS</a:t>
            </a:r>
            <a:endParaRPr/>
          </a:p>
        </p:txBody>
      </p:sp>
      <p:sp>
        <p:nvSpPr>
          <p:cNvPr id="606" name="Google Shape;606;p16"/>
          <p:cNvSpPr/>
          <p:nvPr/>
        </p:nvSpPr>
        <p:spPr>
          <a:xfrm>
            <a:off x="2721291" y="5295642"/>
            <a:ext cx="2249674" cy="891798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g-[PLA100-r-PnBA100]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DSC</a:t>
            </a:r>
            <a:endParaRPr/>
          </a:p>
        </p:txBody>
      </p:sp>
      <p:sp>
        <p:nvSpPr>
          <p:cNvPr id="607" name="Google Shape;607;p16"/>
          <p:cNvSpPr/>
          <p:nvPr/>
        </p:nvSpPr>
        <p:spPr>
          <a:xfrm>
            <a:off x="252453" y="5325088"/>
            <a:ext cx="2249674" cy="86235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g-[PLA100-r-PnBA100]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AFM</a:t>
            </a:r>
            <a:endParaRPr/>
          </a:p>
        </p:txBody>
      </p:sp>
      <p:cxnSp>
        <p:nvCxnSpPr>
          <p:cNvPr id="608" name="Google Shape;608;p16"/>
          <p:cNvCxnSpPr>
            <a:stCxn id="605" idx="1"/>
            <a:endCxn id="604" idx="3"/>
          </p:cNvCxnSpPr>
          <p:nvPr/>
        </p:nvCxnSpPr>
        <p:spPr>
          <a:xfrm flipH="1">
            <a:off x="4540211" y="4242727"/>
            <a:ext cx="259200" cy="1884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609" name="Google Shape;609;p16"/>
          <p:cNvCxnSpPr>
            <a:stCxn id="604" idx="1"/>
            <a:endCxn id="592" idx="3"/>
          </p:cNvCxnSpPr>
          <p:nvPr/>
        </p:nvCxnSpPr>
        <p:spPr>
          <a:xfrm rot="10800000">
            <a:off x="2431551" y="4136842"/>
            <a:ext cx="503100" cy="294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610" name="Google Shape;610;p16"/>
          <p:cNvCxnSpPr>
            <a:stCxn id="606" idx="1"/>
            <a:endCxn id="592" idx="3"/>
          </p:cNvCxnSpPr>
          <p:nvPr/>
        </p:nvCxnSpPr>
        <p:spPr>
          <a:xfrm rot="10800000">
            <a:off x="2431491" y="4136841"/>
            <a:ext cx="289800" cy="16047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611" name="Google Shape;611;p16"/>
          <p:cNvCxnSpPr>
            <a:stCxn id="607" idx="0"/>
            <a:endCxn id="592" idx="2"/>
          </p:cNvCxnSpPr>
          <p:nvPr/>
        </p:nvCxnSpPr>
        <p:spPr>
          <a:xfrm flipH="1" rot="10800000">
            <a:off x="1377290" y="4443688"/>
            <a:ext cx="148800" cy="8814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591" name="Google Shape;591;p16"/>
          <p:cNvSpPr/>
          <p:nvPr/>
        </p:nvSpPr>
        <p:spPr>
          <a:xfrm>
            <a:off x="5417465" y="5295642"/>
            <a:ext cx="2249674" cy="86235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g-[PLA100-r-PnBA100]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Single Mol. AFM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6" name="Shape 6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" name="Google Shape;617;p17"/>
          <p:cNvSpPr txBox="1"/>
          <p:nvPr/>
        </p:nvSpPr>
        <p:spPr>
          <a:xfrm>
            <a:off x="345219" y="262393"/>
            <a:ext cx="10515600" cy="60931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Self-Assembly</a:t>
            </a:r>
            <a:endParaRPr/>
          </a:p>
        </p:txBody>
      </p:sp>
      <p:sp>
        <p:nvSpPr>
          <p:cNvPr id="618" name="Google Shape;618;p17"/>
          <p:cNvSpPr/>
          <p:nvPr/>
        </p:nvSpPr>
        <p:spPr>
          <a:xfrm>
            <a:off x="9311084" y="426728"/>
            <a:ext cx="2440860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Studies of Self-Assembly</a:t>
            </a:r>
            <a:endParaRPr/>
          </a:p>
        </p:txBody>
      </p:sp>
      <p:sp>
        <p:nvSpPr>
          <p:cNvPr id="619" name="Google Shape;619;p17"/>
          <p:cNvSpPr/>
          <p:nvPr/>
        </p:nvSpPr>
        <p:spPr>
          <a:xfrm>
            <a:off x="2994756" y="1312163"/>
            <a:ext cx="1605543" cy="1202197"/>
          </a:xfrm>
          <a:prstGeom prst="roundRect">
            <a:avLst>
              <a:gd fmla="val 16667" name="adj"/>
            </a:avLst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g-[PLA200-r-PnBA200]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SAXS 1/I vs 1/T</a:t>
            </a:r>
            <a:endParaRPr/>
          </a:p>
        </p:txBody>
      </p:sp>
      <p:sp>
        <p:nvSpPr>
          <p:cNvPr id="620" name="Google Shape;620;p17"/>
          <p:cNvSpPr/>
          <p:nvPr/>
        </p:nvSpPr>
        <p:spPr>
          <a:xfrm>
            <a:off x="680720" y="1312164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g-[PLA200-r-PnBA200]</a:t>
            </a:r>
            <a:endParaRPr/>
          </a:p>
        </p:txBody>
      </p:sp>
      <p:sp>
        <p:nvSpPr>
          <p:cNvPr id="621" name="Google Shape;621;p17"/>
          <p:cNvSpPr/>
          <p:nvPr/>
        </p:nvSpPr>
        <p:spPr>
          <a:xfrm>
            <a:off x="457313" y="4932215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g-[PLA200-b-PnBA200]</a:t>
            </a:r>
            <a:endParaRPr/>
          </a:p>
        </p:txBody>
      </p:sp>
      <p:sp>
        <p:nvSpPr>
          <p:cNvPr id="622" name="Google Shape;622;p17"/>
          <p:cNvSpPr/>
          <p:nvPr/>
        </p:nvSpPr>
        <p:spPr>
          <a:xfrm>
            <a:off x="4859516" y="1278948"/>
            <a:ext cx="2249674" cy="88142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g-[PLA200-r-PnBA200]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SAXS</a:t>
            </a:r>
            <a:endParaRPr/>
          </a:p>
        </p:txBody>
      </p:sp>
      <p:sp>
        <p:nvSpPr>
          <p:cNvPr id="623" name="Google Shape;623;p17"/>
          <p:cNvSpPr/>
          <p:nvPr/>
        </p:nvSpPr>
        <p:spPr>
          <a:xfrm>
            <a:off x="2781396" y="2777762"/>
            <a:ext cx="2249674" cy="88142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g-[PLA200-r-PnBA200]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DSC</a:t>
            </a:r>
            <a:endParaRPr/>
          </a:p>
        </p:txBody>
      </p:sp>
      <p:sp>
        <p:nvSpPr>
          <p:cNvPr id="624" name="Google Shape;624;p17"/>
          <p:cNvSpPr/>
          <p:nvPr/>
        </p:nvSpPr>
        <p:spPr>
          <a:xfrm>
            <a:off x="312558" y="2807207"/>
            <a:ext cx="2249674" cy="924517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g-[PLA200-r-PnBA200]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AFM</a:t>
            </a:r>
            <a:endParaRPr/>
          </a:p>
        </p:txBody>
      </p:sp>
      <p:cxnSp>
        <p:nvCxnSpPr>
          <p:cNvPr id="625" name="Google Shape;625;p17"/>
          <p:cNvCxnSpPr>
            <a:stCxn id="622" idx="1"/>
            <a:endCxn id="619" idx="3"/>
          </p:cNvCxnSpPr>
          <p:nvPr/>
        </p:nvCxnSpPr>
        <p:spPr>
          <a:xfrm flipH="1">
            <a:off x="4600316" y="1719659"/>
            <a:ext cx="259200" cy="193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626" name="Google Shape;626;p17"/>
          <p:cNvCxnSpPr>
            <a:stCxn id="619" idx="1"/>
            <a:endCxn id="620" idx="3"/>
          </p:cNvCxnSpPr>
          <p:nvPr/>
        </p:nvCxnSpPr>
        <p:spPr>
          <a:xfrm rot="10800000">
            <a:off x="2491656" y="1618962"/>
            <a:ext cx="503100" cy="294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627" name="Google Shape;627;p17"/>
          <p:cNvCxnSpPr>
            <a:stCxn id="623" idx="1"/>
            <a:endCxn id="620" idx="3"/>
          </p:cNvCxnSpPr>
          <p:nvPr/>
        </p:nvCxnSpPr>
        <p:spPr>
          <a:xfrm rot="10800000">
            <a:off x="2491596" y="1618873"/>
            <a:ext cx="289800" cy="15996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628" name="Google Shape;628;p17"/>
          <p:cNvCxnSpPr>
            <a:stCxn id="624" idx="0"/>
            <a:endCxn id="620" idx="2"/>
          </p:cNvCxnSpPr>
          <p:nvPr/>
        </p:nvCxnSpPr>
        <p:spPr>
          <a:xfrm flipH="1" rot="10800000">
            <a:off x="1437395" y="1925807"/>
            <a:ext cx="148800" cy="8814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629" name="Google Shape;629;p17"/>
          <p:cNvSpPr/>
          <p:nvPr/>
        </p:nvSpPr>
        <p:spPr>
          <a:xfrm>
            <a:off x="2994756" y="4798314"/>
            <a:ext cx="2249674" cy="88142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g-[PLA200-b-PnBA200]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</a:t>
            </a:r>
            <a:endParaRPr/>
          </a:p>
        </p:txBody>
      </p:sp>
      <p:cxnSp>
        <p:nvCxnSpPr>
          <p:cNvPr id="630" name="Google Shape;630;p17"/>
          <p:cNvCxnSpPr>
            <a:stCxn id="629" idx="1"/>
            <a:endCxn id="621" idx="3"/>
          </p:cNvCxnSpPr>
          <p:nvPr/>
        </p:nvCxnSpPr>
        <p:spPr>
          <a:xfrm rot="10800000">
            <a:off x="2268156" y="5239025"/>
            <a:ext cx="726600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631" name="Google Shape;631;p17"/>
          <p:cNvSpPr/>
          <p:nvPr/>
        </p:nvSpPr>
        <p:spPr>
          <a:xfrm>
            <a:off x="8611145" y="4066328"/>
            <a:ext cx="2249674" cy="86235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g-[PLA100-r-PnBA100]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Single Mol. AFM</a:t>
            </a:r>
            <a:endParaRPr/>
          </a:p>
        </p:txBody>
      </p:sp>
      <p:sp>
        <p:nvSpPr>
          <p:cNvPr id="632" name="Google Shape;632;p17"/>
          <p:cNvSpPr/>
          <p:nvPr/>
        </p:nvSpPr>
        <p:spPr>
          <a:xfrm>
            <a:off x="6203700" y="4190693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PLA200 hompolymer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33" name="Google Shape;633;p17"/>
          <p:cNvCxnSpPr>
            <a:stCxn id="631" idx="1"/>
            <a:endCxn id="632" idx="3"/>
          </p:cNvCxnSpPr>
          <p:nvPr/>
        </p:nvCxnSpPr>
        <p:spPr>
          <a:xfrm rot="10800000">
            <a:off x="8014745" y="4497504"/>
            <a:ext cx="596400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3" name="Google Shape;103;p2"/>
          <p:cNvCxnSpPr>
            <a:stCxn id="104" idx="0"/>
          </p:cNvCxnSpPr>
          <p:nvPr/>
        </p:nvCxnSpPr>
        <p:spPr>
          <a:xfrm flipH="1" rot="10800000">
            <a:off x="6951615" y="1841295"/>
            <a:ext cx="374100" cy="8226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05" name="Google Shape;105;p2"/>
          <p:cNvCxnSpPr>
            <a:stCxn id="106" idx="3"/>
            <a:endCxn id="107" idx="1"/>
          </p:cNvCxnSpPr>
          <p:nvPr/>
        </p:nvCxnSpPr>
        <p:spPr>
          <a:xfrm flipH="1" rot="10800000">
            <a:off x="2159300" y="1383323"/>
            <a:ext cx="8001900" cy="768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08" name="Google Shape;108;p2"/>
          <p:cNvCxnSpPr>
            <a:stCxn id="109" idx="0"/>
            <a:endCxn id="107" idx="2"/>
          </p:cNvCxnSpPr>
          <p:nvPr/>
        </p:nvCxnSpPr>
        <p:spPr>
          <a:xfrm rot="10800000">
            <a:off x="11066811" y="1690089"/>
            <a:ext cx="102600" cy="10008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10" name="Google Shape;110;p2"/>
          <p:cNvSpPr/>
          <p:nvPr/>
        </p:nvSpPr>
        <p:spPr>
          <a:xfrm>
            <a:off x="2699156" y="1070752"/>
            <a:ext cx="1457274" cy="778739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n-butyl acrylate ATRP</a:t>
            </a:r>
            <a:endParaRPr/>
          </a:p>
        </p:txBody>
      </p:sp>
      <p:sp>
        <p:nvSpPr>
          <p:cNvPr id="106" name="Google Shape;106;p2"/>
          <p:cNvSpPr/>
          <p:nvPr/>
        </p:nvSpPr>
        <p:spPr>
          <a:xfrm>
            <a:off x="348321" y="1153312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n-butyl acrylate</a:t>
            </a:r>
            <a:endParaRPr/>
          </a:p>
        </p:txBody>
      </p:sp>
      <p:sp>
        <p:nvSpPr>
          <p:cNvPr id="111" name="Google Shape;111;p2"/>
          <p:cNvSpPr/>
          <p:nvPr/>
        </p:nvSpPr>
        <p:spPr>
          <a:xfrm>
            <a:off x="345219" y="1877790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Methyl 2-bromopropionate</a:t>
            </a:r>
            <a:endParaRPr/>
          </a:p>
        </p:txBody>
      </p:sp>
      <p:cxnSp>
        <p:nvCxnSpPr>
          <p:cNvPr id="112" name="Google Shape;112;p2"/>
          <p:cNvCxnSpPr>
            <a:endCxn id="110" idx="1"/>
          </p:cNvCxnSpPr>
          <p:nvPr/>
        </p:nvCxnSpPr>
        <p:spPr>
          <a:xfrm flipH="1" rot="10800000">
            <a:off x="2156156" y="1460122"/>
            <a:ext cx="543000" cy="693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13" name="Google Shape;113;p2"/>
          <p:cNvSpPr/>
          <p:nvPr/>
        </p:nvSpPr>
        <p:spPr>
          <a:xfrm>
            <a:off x="4507033" y="1153312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Poly(n-butylacrylate)</a:t>
            </a:r>
            <a:endParaRPr/>
          </a:p>
        </p:txBody>
      </p:sp>
      <p:sp>
        <p:nvSpPr>
          <p:cNvPr id="114" name="Google Shape;114;p2"/>
          <p:cNvSpPr/>
          <p:nvPr/>
        </p:nvSpPr>
        <p:spPr>
          <a:xfrm>
            <a:off x="6668615" y="1070752"/>
            <a:ext cx="1457274" cy="778739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PnBA azidification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2"/>
          <p:cNvSpPr/>
          <p:nvPr/>
        </p:nvSpPr>
        <p:spPr>
          <a:xfrm>
            <a:off x="8348436" y="1052973"/>
            <a:ext cx="1457274" cy="778739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PnBA “Click” coupling</a:t>
            </a:r>
            <a:endParaRPr/>
          </a:p>
        </p:txBody>
      </p:sp>
      <p:sp>
        <p:nvSpPr>
          <p:cNvPr id="116" name="Google Shape;116;p2"/>
          <p:cNvSpPr/>
          <p:nvPr/>
        </p:nvSpPr>
        <p:spPr>
          <a:xfrm>
            <a:off x="8224823" y="2077268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Norbornenyl alkyne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2"/>
          <p:cNvSpPr/>
          <p:nvPr/>
        </p:nvSpPr>
        <p:spPr>
          <a:xfrm>
            <a:off x="10161203" y="1076515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NB(PnBA)4.0k</a:t>
            </a:r>
            <a:endParaRPr/>
          </a:p>
        </p:txBody>
      </p:sp>
      <p:sp>
        <p:nvSpPr>
          <p:cNvPr id="117" name="Google Shape;117;p2"/>
          <p:cNvSpPr/>
          <p:nvPr/>
        </p:nvSpPr>
        <p:spPr>
          <a:xfrm>
            <a:off x="10366639" y="1894947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PnBA NMR</a:t>
            </a:r>
            <a:endParaRPr/>
          </a:p>
        </p:txBody>
      </p:sp>
      <p:sp>
        <p:nvSpPr>
          <p:cNvPr id="109" name="Google Shape;109;p2"/>
          <p:cNvSpPr/>
          <p:nvPr/>
        </p:nvSpPr>
        <p:spPr>
          <a:xfrm>
            <a:off x="10366639" y="2690889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PnBA GPC</a:t>
            </a:r>
            <a:endParaRPr/>
          </a:p>
        </p:txBody>
      </p:sp>
      <p:cxnSp>
        <p:nvCxnSpPr>
          <p:cNvPr id="118" name="Google Shape;118;p2"/>
          <p:cNvCxnSpPr>
            <a:endCxn id="115" idx="2"/>
          </p:cNvCxnSpPr>
          <p:nvPr/>
        </p:nvCxnSpPr>
        <p:spPr>
          <a:xfrm rot="10800000">
            <a:off x="9077073" y="1831712"/>
            <a:ext cx="0" cy="2994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19" name="Google Shape;119;p2"/>
          <p:cNvCxnSpPr>
            <a:stCxn id="120" idx="3"/>
            <a:endCxn id="121" idx="1"/>
          </p:cNvCxnSpPr>
          <p:nvPr/>
        </p:nvCxnSpPr>
        <p:spPr>
          <a:xfrm flipH="1" rot="10800000">
            <a:off x="2159300" y="4784503"/>
            <a:ext cx="8001900" cy="768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22" name="Google Shape;122;p2"/>
          <p:cNvCxnSpPr>
            <a:stCxn id="123" idx="0"/>
            <a:endCxn id="121" idx="2"/>
          </p:cNvCxnSpPr>
          <p:nvPr/>
        </p:nvCxnSpPr>
        <p:spPr>
          <a:xfrm rot="10800000">
            <a:off x="11066811" y="5091269"/>
            <a:ext cx="102600" cy="10008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24" name="Google Shape;124;p2"/>
          <p:cNvSpPr/>
          <p:nvPr/>
        </p:nvSpPr>
        <p:spPr>
          <a:xfrm>
            <a:off x="2699156" y="4471932"/>
            <a:ext cx="1457274" cy="778739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t-butyl acrylate ATRP</a:t>
            </a:r>
            <a:endParaRPr/>
          </a:p>
        </p:txBody>
      </p:sp>
      <p:sp>
        <p:nvSpPr>
          <p:cNvPr id="120" name="Google Shape;120;p2"/>
          <p:cNvSpPr/>
          <p:nvPr/>
        </p:nvSpPr>
        <p:spPr>
          <a:xfrm>
            <a:off x="348321" y="4554492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t-butyl acrylate</a:t>
            </a:r>
            <a:endParaRPr/>
          </a:p>
        </p:txBody>
      </p:sp>
      <p:sp>
        <p:nvSpPr>
          <p:cNvPr id="125" name="Google Shape;125;p2"/>
          <p:cNvSpPr/>
          <p:nvPr/>
        </p:nvSpPr>
        <p:spPr>
          <a:xfrm>
            <a:off x="345219" y="5278970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Methyl 2-bromopropionate</a:t>
            </a:r>
            <a:endParaRPr/>
          </a:p>
        </p:txBody>
      </p:sp>
      <p:cxnSp>
        <p:nvCxnSpPr>
          <p:cNvPr id="126" name="Google Shape;126;p2"/>
          <p:cNvCxnSpPr>
            <a:endCxn id="124" idx="1"/>
          </p:cNvCxnSpPr>
          <p:nvPr/>
        </p:nvCxnSpPr>
        <p:spPr>
          <a:xfrm flipH="1" rot="10800000">
            <a:off x="2156156" y="4861302"/>
            <a:ext cx="543000" cy="693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27" name="Google Shape;127;p2"/>
          <p:cNvSpPr/>
          <p:nvPr/>
        </p:nvSpPr>
        <p:spPr>
          <a:xfrm>
            <a:off x="4507033" y="4554492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Poly(t-butylacrylate)</a:t>
            </a:r>
            <a:endParaRPr/>
          </a:p>
        </p:txBody>
      </p:sp>
      <p:sp>
        <p:nvSpPr>
          <p:cNvPr id="128" name="Google Shape;128;p2"/>
          <p:cNvSpPr/>
          <p:nvPr/>
        </p:nvSpPr>
        <p:spPr>
          <a:xfrm>
            <a:off x="6668615" y="4471932"/>
            <a:ext cx="1457274" cy="778739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PtBA azidification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2"/>
          <p:cNvSpPr/>
          <p:nvPr/>
        </p:nvSpPr>
        <p:spPr>
          <a:xfrm>
            <a:off x="8348436" y="4454153"/>
            <a:ext cx="1457274" cy="778739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PtBA “Click” coupling</a:t>
            </a:r>
            <a:endParaRPr/>
          </a:p>
        </p:txBody>
      </p:sp>
      <p:sp>
        <p:nvSpPr>
          <p:cNvPr id="130" name="Google Shape;130;p2"/>
          <p:cNvSpPr/>
          <p:nvPr/>
        </p:nvSpPr>
        <p:spPr>
          <a:xfrm>
            <a:off x="8224823" y="5478448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Norbornenyl alkyne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2"/>
          <p:cNvSpPr/>
          <p:nvPr/>
        </p:nvSpPr>
        <p:spPr>
          <a:xfrm>
            <a:off x="10161203" y="4477695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NB(PtBA)4.7k</a:t>
            </a:r>
            <a:endParaRPr/>
          </a:p>
        </p:txBody>
      </p:sp>
      <p:sp>
        <p:nvSpPr>
          <p:cNvPr id="131" name="Google Shape;131;p2"/>
          <p:cNvSpPr/>
          <p:nvPr/>
        </p:nvSpPr>
        <p:spPr>
          <a:xfrm>
            <a:off x="10366639" y="5296127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PtBA NMR</a:t>
            </a:r>
            <a:endParaRPr/>
          </a:p>
        </p:txBody>
      </p:sp>
      <p:sp>
        <p:nvSpPr>
          <p:cNvPr id="123" name="Google Shape;123;p2"/>
          <p:cNvSpPr/>
          <p:nvPr/>
        </p:nvSpPr>
        <p:spPr>
          <a:xfrm>
            <a:off x="10366639" y="6092069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PtBA GPC</a:t>
            </a:r>
            <a:endParaRPr/>
          </a:p>
        </p:txBody>
      </p:sp>
      <p:cxnSp>
        <p:nvCxnSpPr>
          <p:cNvPr id="132" name="Google Shape;132;p2"/>
          <p:cNvCxnSpPr>
            <a:endCxn id="129" idx="2"/>
          </p:cNvCxnSpPr>
          <p:nvPr/>
        </p:nvCxnSpPr>
        <p:spPr>
          <a:xfrm rot="10800000">
            <a:off x="9077073" y="5232892"/>
            <a:ext cx="0" cy="2994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33" name="Google Shape;133;p2"/>
          <p:cNvSpPr/>
          <p:nvPr/>
        </p:nvSpPr>
        <p:spPr>
          <a:xfrm>
            <a:off x="246285" y="260456"/>
            <a:ext cx="2440860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Macromonomer Synthesis</a:t>
            </a:r>
            <a:endParaRPr/>
          </a:p>
        </p:txBody>
      </p:sp>
      <p:sp>
        <p:nvSpPr>
          <p:cNvPr id="134" name="Google Shape;134;p2"/>
          <p:cNvSpPr/>
          <p:nvPr/>
        </p:nvSpPr>
        <p:spPr>
          <a:xfrm>
            <a:off x="6096000" y="1973222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Sodium azide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2"/>
          <p:cNvSpPr/>
          <p:nvPr/>
        </p:nvSpPr>
        <p:spPr>
          <a:xfrm>
            <a:off x="5968181" y="2663895"/>
            <a:ext cx="1966867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dimethylformamide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2"/>
          <p:cNvSpPr/>
          <p:nvPr/>
        </p:nvSpPr>
        <p:spPr>
          <a:xfrm>
            <a:off x="6476950" y="315461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CuBr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2"/>
          <p:cNvSpPr/>
          <p:nvPr/>
        </p:nvSpPr>
        <p:spPr>
          <a:xfrm>
            <a:off x="8394608" y="290881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PMDETA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2"/>
          <p:cNvSpPr/>
          <p:nvPr/>
        </p:nvSpPr>
        <p:spPr>
          <a:xfrm>
            <a:off x="10267705" y="283782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THF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8" name="Google Shape;138;p2"/>
          <p:cNvCxnSpPr>
            <a:stCxn id="136" idx="2"/>
          </p:cNvCxnSpPr>
          <p:nvPr/>
        </p:nvCxnSpPr>
        <p:spPr>
          <a:xfrm flipH="1">
            <a:off x="9031298" y="904502"/>
            <a:ext cx="268800" cy="148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39" name="Google Shape;139;p2"/>
          <p:cNvCxnSpPr>
            <a:endCxn id="115" idx="0"/>
          </p:cNvCxnSpPr>
          <p:nvPr/>
        </p:nvCxnSpPr>
        <p:spPr>
          <a:xfrm flipH="1">
            <a:off x="9077073" y="910173"/>
            <a:ext cx="2080200" cy="1428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40" name="Google Shape;140;p2"/>
          <p:cNvCxnSpPr>
            <a:endCxn id="115" idx="0"/>
          </p:cNvCxnSpPr>
          <p:nvPr/>
        </p:nvCxnSpPr>
        <p:spPr>
          <a:xfrm>
            <a:off x="7396773" y="881373"/>
            <a:ext cx="1680300" cy="1716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41" name="Google Shape;141;p2"/>
          <p:cNvCxnSpPr>
            <a:stCxn id="142" idx="0"/>
          </p:cNvCxnSpPr>
          <p:nvPr/>
        </p:nvCxnSpPr>
        <p:spPr>
          <a:xfrm flipH="1" rot="10800000">
            <a:off x="6728590" y="5203372"/>
            <a:ext cx="374100" cy="8226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43" name="Google Shape;143;p2"/>
          <p:cNvSpPr/>
          <p:nvPr/>
        </p:nvSpPr>
        <p:spPr>
          <a:xfrm>
            <a:off x="5872975" y="5335299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Sodium azide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2"/>
          <p:cNvSpPr/>
          <p:nvPr/>
        </p:nvSpPr>
        <p:spPr>
          <a:xfrm>
            <a:off x="5745156" y="6025972"/>
            <a:ext cx="1966867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dimethylformamide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2"/>
          <p:cNvSpPr/>
          <p:nvPr/>
        </p:nvSpPr>
        <p:spPr>
          <a:xfrm>
            <a:off x="6253925" y="3677538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CuBr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2"/>
          <p:cNvSpPr/>
          <p:nvPr/>
        </p:nvSpPr>
        <p:spPr>
          <a:xfrm>
            <a:off x="8171583" y="3652958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PMDETA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2"/>
          <p:cNvSpPr/>
          <p:nvPr/>
        </p:nvSpPr>
        <p:spPr>
          <a:xfrm>
            <a:off x="10044680" y="3645859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THF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7" name="Google Shape;147;p2"/>
          <p:cNvCxnSpPr/>
          <p:nvPr/>
        </p:nvCxnSpPr>
        <p:spPr>
          <a:xfrm>
            <a:off x="7173749" y="4243587"/>
            <a:ext cx="1680299" cy="171463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48" name="Google Shape;148;p2"/>
          <p:cNvCxnSpPr/>
          <p:nvPr/>
        </p:nvCxnSpPr>
        <p:spPr>
          <a:xfrm flipH="1">
            <a:off x="8808353" y="4280870"/>
            <a:ext cx="268720" cy="148471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49" name="Google Shape;149;p2"/>
          <p:cNvCxnSpPr/>
          <p:nvPr/>
        </p:nvCxnSpPr>
        <p:spPr>
          <a:xfrm flipH="1">
            <a:off x="8854048" y="4286610"/>
            <a:ext cx="2080176" cy="142731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4" name="Google Shape;154;p3"/>
          <p:cNvCxnSpPr>
            <a:stCxn id="155" idx="3"/>
            <a:endCxn id="156" idx="1"/>
          </p:cNvCxnSpPr>
          <p:nvPr/>
        </p:nvCxnSpPr>
        <p:spPr>
          <a:xfrm flipH="1" rot="10800000">
            <a:off x="2159300" y="1383323"/>
            <a:ext cx="8001900" cy="768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57" name="Google Shape;157;p3"/>
          <p:cNvCxnSpPr>
            <a:stCxn id="158" idx="0"/>
            <a:endCxn id="156" idx="2"/>
          </p:cNvCxnSpPr>
          <p:nvPr/>
        </p:nvCxnSpPr>
        <p:spPr>
          <a:xfrm rot="10800000">
            <a:off x="11066811" y="1690089"/>
            <a:ext cx="102600" cy="10008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59" name="Google Shape;159;p3"/>
          <p:cNvSpPr/>
          <p:nvPr/>
        </p:nvSpPr>
        <p:spPr>
          <a:xfrm>
            <a:off x="2699156" y="1070752"/>
            <a:ext cx="1457274" cy="778739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Styrene 2.2 ATRP</a:t>
            </a:r>
            <a:endParaRPr/>
          </a:p>
        </p:txBody>
      </p:sp>
      <p:sp>
        <p:nvSpPr>
          <p:cNvPr id="155" name="Google Shape;155;p3"/>
          <p:cNvSpPr/>
          <p:nvPr/>
        </p:nvSpPr>
        <p:spPr>
          <a:xfrm>
            <a:off x="348321" y="1153312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styrene</a:t>
            </a:r>
            <a:endParaRPr/>
          </a:p>
        </p:txBody>
      </p:sp>
      <p:sp>
        <p:nvSpPr>
          <p:cNvPr id="160" name="Google Shape;160;p3"/>
          <p:cNvSpPr/>
          <p:nvPr/>
        </p:nvSpPr>
        <p:spPr>
          <a:xfrm>
            <a:off x="345219" y="1877790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Methyl 2-bromopropionate</a:t>
            </a:r>
            <a:endParaRPr/>
          </a:p>
        </p:txBody>
      </p:sp>
      <p:cxnSp>
        <p:nvCxnSpPr>
          <p:cNvPr id="161" name="Google Shape;161;p3"/>
          <p:cNvCxnSpPr>
            <a:endCxn id="159" idx="1"/>
          </p:cNvCxnSpPr>
          <p:nvPr/>
        </p:nvCxnSpPr>
        <p:spPr>
          <a:xfrm flipH="1" rot="10800000">
            <a:off x="2156156" y="1460122"/>
            <a:ext cx="543000" cy="693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62" name="Google Shape;162;p3"/>
          <p:cNvSpPr/>
          <p:nvPr/>
        </p:nvSpPr>
        <p:spPr>
          <a:xfrm>
            <a:off x="4507033" y="1153312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Poly(styrene) 2.2</a:t>
            </a:r>
            <a:endParaRPr/>
          </a:p>
        </p:txBody>
      </p:sp>
      <p:sp>
        <p:nvSpPr>
          <p:cNvPr id="163" name="Google Shape;163;p3"/>
          <p:cNvSpPr/>
          <p:nvPr/>
        </p:nvSpPr>
        <p:spPr>
          <a:xfrm>
            <a:off x="6668615" y="1070752"/>
            <a:ext cx="1457274" cy="778739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PS2.2 azidification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3"/>
          <p:cNvSpPr/>
          <p:nvPr/>
        </p:nvSpPr>
        <p:spPr>
          <a:xfrm>
            <a:off x="8348436" y="1052973"/>
            <a:ext cx="1457274" cy="778739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PS 2.2 “Click” coupling</a:t>
            </a:r>
            <a:endParaRPr/>
          </a:p>
        </p:txBody>
      </p:sp>
      <p:sp>
        <p:nvSpPr>
          <p:cNvPr id="165" name="Google Shape;165;p3"/>
          <p:cNvSpPr/>
          <p:nvPr/>
        </p:nvSpPr>
        <p:spPr>
          <a:xfrm>
            <a:off x="8224823" y="2077268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Norbornenyl alkyne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3"/>
          <p:cNvSpPr/>
          <p:nvPr/>
        </p:nvSpPr>
        <p:spPr>
          <a:xfrm>
            <a:off x="10161203" y="1076515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NB(PS)2.2k</a:t>
            </a:r>
            <a:endParaRPr/>
          </a:p>
        </p:txBody>
      </p:sp>
      <p:sp>
        <p:nvSpPr>
          <p:cNvPr id="166" name="Google Shape;166;p3"/>
          <p:cNvSpPr/>
          <p:nvPr/>
        </p:nvSpPr>
        <p:spPr>
          <a:xfrm>
            <a:off x="10366639" y="1894947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PS 2.2 NMR</a:t>
            </a:r>
            <a:endParaRPr/>
          </a:p>
        </p:txBody>
      </p:sp>
      <p:sp>
        <p:nvSpPr>
          <p:cNvPr id="158" name="Google Shape;158;p3"/>
          <p:cNvSpPr/>
          <p:nvPr/>
        </p:nvSpPr>
        <p:spPr>
          <a:xfrm>
            <a:off x="10366639" y="2690889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PS 2.2 GPC</a:t>
            </a:r>
            <a:endParaRPr/>
          </a:p>
        </p:txBody>
      </p:sp>
      <p:cxnSp>
        <p:nvCxnSpPr>
          <p:cNvPr id="167" name="Google Shape;167;p3"/>
          <p:cNvCxnSpPr>
            <a:endCxn id="164" idx="2"/>
          </p:cNvCxnSpPr>
          <p:nvPr/>
        </p:nvCxnSpPr>
        <p:spPr>
          <a:xfrm rot="10800000">
            <a:off x="9077073" y="1831712"/>
            <a:ext cx="0" cy="2994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68" name="Google Shape;168;p3"/>
          <p:cNvCxnSpPr>
            <a:stCxn id="169" idx="0"/>
          </p:cNvCxnSpPr>
          <p:nvPr/>
        </p:nvCxnSpPr>
        <p:spPr>
          <a:xfrm flipH="1" rot="10800000">
            <a:off x="6951615" y="1841295"/>
            <a:ext cx="374100" cy="8226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70" name="Google Shape;170;p3"/>
          <p:cNvSpPr/>
          <p:nvPr/>
        </p:nvSpPr>
        <p:spPr>
          <a:xfrm>
            <a:off x="6096000" y="1973222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Sodium azide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3"/>
          <p:cNvSpPr/>
          <p:nvPr/>
        </p:nvSpPr>
        <p:spPr>
          <a:xfrm>
            <a:off x="5968181" y="2663895"/>
            <a:ext cx="1966867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dimethylformamide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3"/>
          <p:cNvSpPr/>
          <p:nvPr/>
        </p:nvSpPr>
        <p:spPr>
          <a:xfrm>
            <a:off x="6476950" y="315461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CuBr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3"/>
          <p:cNvSpPr/>
          <p:nvPr/>
        </p:nvSpPr>
        <p:spPr>
          <a:xfrm>
            <a:off x="8394608" y="290881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PMDETA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3"/>
          <p:cNvSpPr/>
          <p:nvPr/>
        </p:nvSpPr>
        <p:spPr>
          <a:xfrm>
            <a:off x="10267705" y="283782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THF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4" name="Google Shape;174;p3"/>
          <p:cNvCxnSpPr/>
          <p:nvPr/>
        </p:nvCxnSpPr>
        <p:spPr>
          <a:xfrm>
            <a:off x="7396774" y="881510"/>
            <a:ext cx="1680299" cy="171463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75" name="Google Shape;175;p3"/>
          <p:cNvCxnSpPr/>
          <p:nvPr/>
        </p:nvCxnSpPr>
        <p:spPr>
          <a:xfrm flipH="1">
            <a:off x="9031378" y="904502"/>
            <a:ext cx="268720" cy="148471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76" name="Google Shape;176;p3"/>
          <p:cNvCxnSpPr/>
          <p:nvPr/>
        </p:nvCxnSpPr>
        <p:spPr>
          <a:xfrm flipH="1">
            <a:off x="9077073" y="910242"/>
            <a:ext cx="2080176" cy="142731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77" name="Google Shape;177;p3"/>
          <p:cNvSpPr/>
          <p:nvPr/>
        </p:nvSpPr>
        <p:spPr>
          <a:xfrm>
            <a:off x="246285" y="260456"/>
            <a:ext cx="2440860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Macromonomer Synthesis</a:t>
            </a:r>
            <a:endParaRPr/>
          </a:p>
        </p:txBody>
      </p:sp>
      <p:sp>
        <p:nvSpPr>
          <p:cNvPr id="178" name="Google Shape;178;p3"/>
          <p:cNvSpPr/>
          <p:nvPr/>
        </p:nvSpPr>
        <p:spPr>
          <a:xfrm>
            <a:off x="5520998" y="5049215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NB(PLA)4.7k</a:t>
            </a:r>
            <a:endParaRPr/>
          </a:p>
        </p:txBody>
      </p:sp>
      <p:sp>
        <p:nvSpPr>
          <p:cNvPr id="179" name="Google Shape;179;p3"/>
          <p:cNvSpPr/>
          <p:nvPr/>
        </p:nvSpPr>
        <p:spPr>
          <a:xfrm>
            <a:off x="3427793" y="4736332"/>
            <a:ext cx="1694985" cy="1101559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LA 4.7 ring- opening polymerization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3"/>
          <p:cNvSpPr/>
          <p:nvPr/>
        </p:nvSpPr>
        <p:spPr>
          <a:xfrm>
            <a:off x="528278" y="4429521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D,L-lactide</a:t>
            </a:r>
            <a:endParaRPr/>
          </a:p>
        </p:txBody>
      </p:sp>
      <p:sp>
        <p:nvSpPr>
          <p:cNvPr id="181" name="Google Shape;181;p3"/>
          <p:cNvSpPr/>
          <p:nvPr/>
        </p:nvSpPr>
        <p:spPr>
          <a:xfrm>
            <a:off x="528277" y="5133706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NB alcohol 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3"/>
          <p:cNvSpPr/>
          <p:nvPr/>
        </p:nvSpPr>
        <p:spPr>
          <a:xfrm>
            <a:off x="528277" y="5837891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stannous octoate 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3" name="Google Shape;183;p3"/>
          <p:cNvCxnSpPr>
            <a:stCxn id="180" idx="3"/>
            <a:endCxn id="179" idx="1"/>
          </p:cNvCxnSpPr>
          <p:nvPr/>
        </p:nvCxnSpPr>
        <p:spPr>
          <a:xfrm>
            <a:off x="2339257" y="4736332"/>
            <a:ext cx="1088400" cy="5508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84" name="Google Shape;184;p3"/>
          <p:cNvCxnSpPr>
            <a:stCxn id="181" idx="3"/>
            <a:endCxn id="179" idx="1"/>
          </p:cNvCxnSpPr>
          <p:nvPr/>
        </p:nvCxnSpPr>
        <p:spPr>
          <a:xfrm flipH="1" rot="10800000">
            <a:off x="2339256" y="5287217"/>
            <a:ext cx="1088400" cy="153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85" name="Google Shape;185;p3"/>
          <p:cNvCxnSpPr>
            <a:stCxn id="182" idx="3"/>
            <a:endCxn id="179" idx="1"/>
          </p:cNvCxnSpPr>
          <p:nvPr/>
        </p:nvCxnSpPr>
        <p:spPr>
          <a:xfrm flipH="1" rot="10800000">
            <a:off x="2339256" y="5287002"/>
            <a:ext cx="1088400" cy="8577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86" name="Google Shape;186;p3"/>
          <p:cNvCxnSpPr>
            <a:stCxn id="179" idx="3"/>
          </p:cNvCxnSpPr>
          <p:nvPr/>
        </p:nvCxnSpPr>
        <p:spPr>
          <a:xfrm>
            <a:off x="5122778" y="5287112"/>
            <a:ext cx="511200" cy="1614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87" name="Google Shape;187;p3"/>
          <p:cNvSpPr/>
          <p:nvPr/>
        </p:nvSpPr>
        <p:spPr>
          <a:xfrm>
            <a:off x="7652708" y="4769678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PLA 4.7 NMR</a:t>
            </a:r>
            <a:endParaRPr/>
          </a:p>
        </p:txBody>
      </p:sp>
      <p:sp>
        <p:nvSpPr>
          <p:cNvPr id="188" name="Google Shape;188;p3"/>
          <p:cNvSpPr/>
          <p:nvPr/>
        </p:nvSpPr>
        <p:spPr>
          <a:xfrm>
            <a:off x="7652708" y="5565620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PLA 4.7 GPC</a:t>
            </a:r>
            <a:endParaRPr/>
          </a:p>
        </p:txBody>
      </p:sp>
      <p:cxnSp>
        <p:nvCxnSpPr>
          <p:cNvPr id="189" name="Google Shape;189;p3"/>
          <p:cNvCxnSpPr>
            <a:endCxn id="187" idx="1"/>
          </p:cNvCxnSpPr>
          <p:nvPr/>
        </p:nvCxnSpPr>
        <p:spPr>
          <a:xfrm flipH="1" rot="10800000">
            <a:off x="7136408" y="5080574"/>
            <a:ext cx="516300" cy="3558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90" name="Google Shape;190;p3"/>
          <p:cNvCxnSpPr>
            <a:stCxn id="178" idx="3"/>
          </p:cNvCxnSpPr>
          <p:nvPr/>
        </p:nvCxnSpPr>
        <p:spPr>
          <a:xfrm>
            <a:off x="7138686" y="5474674"/>
            <a:ext cx="513900" cy="3996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5" name="Google Shape;195;p4"/>
          <p:cNvCxnSpPr>
            <a:stCxn id="196" idx="3"/>
            <a:endCxn id="197" idx="1"/>
          </p:cNvCxnSpPr>
          <p:nvPr/>
        </p:nvCxnSpPr>
        <p:spPr>
          <a:xfrm flipH="1" rot="10800000">
            <a:off x="2159300" y="1383323"/>
            <a:ext cx="8001900" cy="768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98" name="Google Shape;198;p4"/>
          <p:cNvCxnSpPr>
            <a:stCxn id="199" idx="0"/>
            <a:endCxn id="197" idx="2"/>
          </p:cNvCxnSpPr>
          <p:nvPr/>
        </p:nvCxnSpPr>
        <p:spPr>
          <a:xfrm rot="10800000">
            <a:off x="11066811" y="1690089"/>
            <a:ext cx="102600" cy="10008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00" name="Google Shape;200;p4"/>
          <p:cNvSpPr/>
          <p:nvPr/>
        </p:nvSpPr>
        <p:spPr>
          <a:xfrm>
            <a:off x="2699156" y="1070752"/>
            <a:ext cx="1457274" cy="778739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Styrene 6.6 ATRP</a:t>
            </a:r>
            <a:endParaRPr/>
          </a:p>
        </p:txBody>
      </p:sp>
      <p:sp>
        <p:nvSpPr>
          <p:cNvPr id="196" name="Google Shape;196;p4"/>
          <p:cNvSpPr/>
          <p:nvPr/>
        </p:nvSpPr>
        <p:spPr>
          <a:xfrm>
            <a:off x="348321" y="1153312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styrene</a:t>
            </a:r>
            <a:endParaRPr/>
          </a:p>
        </p:txBody>
      </p:sp>
      <p:sp>
        <p:nvSpPr>
          <p:cNvPr id="201" name="Google Shape;201;p4"/>
          <p:cNvSpPr/>
          <p:nvPr/>
        </p:nvSpPr>
        <p:spPr>
          <a:xfrm>
            <a:off x="345219" y="1877790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Methyl 2-bromopropionate</a:t>
            </a:r>
            <a:endParaRPr/>
          </a:p>
        </p:txBody>
      </p:sp>
      <p:cxnSp>
        <p:nvCxnSpPr>
          <p:cNvPr id="202" name="Google Shape;202;p4"/>
          <p:cNvCxnSpPr>
            <a:endCxn id="200" idx="1"/>
          </p:cNvCxnSpPr>
          <p:nvPr/>
        </p:nvCxnSpPr>
        <p:spPr>
          <a:xfrm flipH="1" rot="10800000">
            <a:off x="2156156" y="1460122"/>
            <a:ext cx="543000" cy="693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03" name="Google Shape;203;p4"/>
          <p:cNvSpPr/>
          <p:nvPr/>
        </p:nvSpPr>
        <p:spPr>
          <a:xfrm>
            <a:off x="4507033" y="1153312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Poly(styrene) 6.6 </a:t>
            </a:r>
            <a:endParaRPr/>
          </a:p>
        </p:txBody>
      </p:sp>
      <p:sp>
        <p:nvSpPr>
          <p:cNvPr id="204" name="Google Shape;204;p4"/>
          <p:cNvSpPr/>
          <p:nvPr/>
        </p:nvSpPr>
        <p:spPr>
          <a:xfrm>
            <a:off x="6668615" y="1070752"/>
            <a:ext cx="1457274" cy="778739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PS 6.6 azidification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4"/>
          <p:cNvSpPr/>
          <p:nvPr/>
        </p:nvSpPr>
        <p:spPr>
          <a:xfrm>
            <a:off x="8348436" y="1052973"/>
            <a:ext cx="1457274" cy="778739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PS 6.6 “Click” coupling</a:t>
            </a:r>
            <a:endParaRPr/>
          </a:p>
        </p:txBody>
      </p:sp>
      <p:sp>
        <p:nvSpPr>
          <p:cNvPr id="206" name="Google Shape;206;p4"/>
          <p:cNvSpPr/>
          <p:nvPr/>
        </p:nvSpPr>
        <p:spPr>
          <a:xfrm>
            <a:off x="8224823" y="2077268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Norbornenyl alkyne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4"/>
          <p:cNvSpPr/>
          <p:nvPr/>
        </p:nvSpPr>
        <p:spPr>
          <a:xfrm>
            <a:off x="10161203" y="1076515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NB(PS)6.6k</a:t>
            </a:r>
            <a:endParaRPr/>
          </a:p>
        </p:txBody>
      </p:sp>
      <p:sp>
        <p:nvSpPr>
          <p:cNvPr id="207" name="Google Shape;207;p4"/>
          <p:cNvSpPr/>
          <p:nvPr/>
        </p:nvSpPr>
        <p:spPr>
          <a:xfrm>
            <a:off x="10366639" y="1894947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PS 6.6 NMR</a:t>
            </a:r>
            <a:endParaRPr/>
          </a:p>
        </p:txBody>
      </p:sp>
      <p:sp>
        <p:nvSpPr>
          <p:cNvPr id="199" name="Google Shape;199;p4"/>
          <p:cNvSpPr/>
          <p:nvPr/>
        </p:nvSpPr>
        <p:spPr>
          <a:xfrm>
            <a:off x="10366639" y="2690889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PS 6.6 GPC</a:t>
            </a:r>
            <a:endParaRPr/>
          </a:p>
        </p:txBody>
      </p:sp>
      <p:cxnSp>
        <p:nvCxnSpPr>
          <p:cNvPr id="208" name="Google Shape;208;p4"/>
          <p:cNvCxnSpPr>
            <a:endCxn id="205" idx="2"/>
          </p:cNvCxnSpPr>
          <p:nvPr/>
        </p:nvCxnSpPr>
        <p:spPr>
          <a:xfrm rot="10800000">
            <a:off x="9077073" y="1831712"/>
            <a:ext cx="0" cy="2994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09" name="Google Shape;209;p4"/>
          <p:cNvCxnSpPr>
            <a:stCxn id="210" idx="0"/>
          </p:cNvCxnSpPr>
          <p:nvPr/>
        </p:nvCxnSpPr>
        <p:spPr>
          <a:xfrm flipH="1" rot="10800000">
            <a:off x="6951615" y="1841295"/>
            <a:ext cx="374100" cy="8226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11" name="Google Shape;211;p4"/>
          <p:cNvSpPr/>
          <p:nvPr/>
        </p:nvSpPr>
        <p:spPr>
          <a:xfrm>
            <a:off x="6096000" y="1973222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Sodium azide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4"/>
          <p:cNvSpPr/>
          <p:nvPr/>
        </p:nvSpPr>
        <p:spPr>
          <a:xfrm>
            <a:off x="5968181" y="2663895"/>
            <a:ext cx="1966867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dimethylformamide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4"/>
          <p:cNvSpPr/>
          <p:nvPr/>
        </p:nvSpPr>
        <p:spPr>
          <a:xfrm>
            <a:off x="6476950" y="315461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CuBr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4"/>
          <p:cNvSpPr/>
          <p:nvPr/>
        </p:nvSpPr>
        <p:spPr>
          <a:xfrm>
            <a:off x="8394608" y="290881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PMDETA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4"/>
          <p:cNvSpPr/>
          <p:nvPr/>
        </p:nvSpPr>
        <p:spPr>
          <a:xfrm>
            <a:off x="10267705" y="283782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THF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15" name="Google Shape;215;p4"/>
          <p:cNvCxnSpPr/>
          <p:nvPr/>
        </p:nvCxnSpPr>
        <p:spPr>
          <a:xfrm>
            <a:off x="7396774" y="881510"/>
            <a:ext cx="1680299" cy="171463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16" name="Google Shape;216;p4"/>
          <p:cNvCxnSpPr/>
          <p:nvPr/>
        </p:nvCxnSpPr>
        <p:spPr>
          <a:xfrm flipH="1">
            <a:off x="9031378" y="904502"/>
            <a:ext cx="268720" cy="148471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17" name="Google Shape;217;p4"/>
          <p:cNvCxnSpPr/>
          <p:nvPr/>
        </p:nvCxnSpPr>
        <p:spPr>
          <a:xfrm flipH="1">
            <a:off x="9077073" y="910242"/>
            <a:ext cx="2080176" cy="142731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18" name="Google Shape;218;p4"/>
          <p:cNvSpPr/>
          <p:nvPr/>
        </p:nvSpPr>
        <p:spPr>
          <a:xfrm>
            <a:off x="246285" y="260456"/>
            <a:ext cx="2440860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Macromonomer Synthesis</a:t>
            </a:r>
            <a:endParaRPr/>
          </a:p>
        </p:txBody>
      </p:sp>
      <p:sp>
        <p:nvSpPr>
          <p:cNvPr id="219" name="Google Shape;219;p4"/>
          <p:cNvSpPr/>
          <p:nvPr/>
        </p:nvSpPr>
        <p:spPr>
          <a:xfrm>
            <a:off x="5520998" y="5049215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NB(PLA)7.0k</a:t>
            </a:r>
            <a:endParaRPr/>
          </a:p>
        </p:txBody>
      </p:sp>
      <p:sp>
        <p:nvSpPr>
          <p:cNvPr id="220" name="Google Shape;220;p4"/>
          <p:cNvSpPr/>
          <p:nvPr/>
        </p:nvSpPr>
        <p:spPr>
          <a:xfrm>
            <a:off x="3427793" y="4846476"/>
            <a:ext cx="1694985" cy="991416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LA 7.0 ring- opening polymerization 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4"/>
          <p:cNvSpPr/>
          <p:nvPr/>
        </p:nvSpPr>
        <p:spPr>
          <a:xfrm>
            <a:off x="528278" y="4429521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D,L-lactide</a:t>
            </a:r>
            <a:endParaRPr/>
          </a:p>
        </p:txBody>
      </p:sp>
      <p:sp>
        <p:nvSpPr>
          <p:cNvPr id="222" name="Google Shape;222;p4"/>
          <p:cNvSpPr/>
          <p:nvPr/>
        </p:nvSpPr>
        <p:spPr>
          <a:xfrm>
            <a:off x="528277" y="5133706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NB alcohol 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4"/>
          <p:cNvSpPr/>
          <p:nvPr/>
        </p:nvSpPr>
        <p:spPr>
          <a:xfrm>
            <a:off x="528277" y="5837891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stannous octoate 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24" name="Google Shape;224;p4"/>
          <p:cNvCxnSpPr>
            <a:stCxn id="221" idx="3"/>
            <a:endCxn id="220" idx="1"/>
          </p:cNvCxnSpPr>
          <p:nvPr/>
        </p:nvCxnSpPr>
        <p:spPr>
          <a:xfrm>
            <a:off x="2339257" y="4736332"/>
            <a:ext cx="1088400" cy="606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25" name="Google Shape;225;p4"/>
          <p:cNvCxnSpPr>
            <a:stCxn id="222" idx="3"/>
            <a:endCxn id="220" idx="1"/>
          </p:cNvCxnSpPr>
          <p:nvPr/>
        </p:nvCxnSpPr>
        <p:spPr>
          <a:xfrm flipH="1" rot="10800000">
            <a:off x="2339256" y="5342117"/>
            <a:ext cx="1088400" cy="984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26" name="Google Shape;226;p4"/>
          <p:cNvCxnSpPr>
            <a:stCxn id="223" idx="3"/>
            <a:endCxn id="220" idx="1"/>
          </p:cNvCxnSpPr>
          <p:nvPr/>
        </p:nvCxnSpPr>
        <p:spPr>
          <a:xfrm flipH="1" rot="10800000">
            <a:off x="2339256" y="5342202"/>
            <a:ext cx="1088400" cy="802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27" name="Google Shape;227;p4"/>
          <p:cNvCxnSpPr>
            <a:stCxn id="220" idx="3"/>
          </p:cNvCxnSpPr>
          <p:nvPr/>
        </p:nvCxnSpPr>
        <p:spPr>
          <a:xfrm>
            <a:off x="5122778" y="5342184"/>
            <a:ext cx="511200" cy="106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28" name="Google Shape;228;p4"/>
          <p:cNvSpPr/>
          <p:nvPr/>
        </p:nvSpPr>
        <p:spPr>
          <a:xfrm>
            <a:off x="7652708" y="4769678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PLA 7.0 NMR</a:t>
            </a:r>
            <a:endParaRPr/>
          </a:p>
        </p:txBody>
      </p:sp>
      <p:sp>
        <p:nvSpPr>
          <p:cNvPr id="229" name="Google Shape;229;p4"/>
          <p:cNvSpPr/>
          <p:nvPr/>
        </p:nvSpPr>
        <p:spPr>
          <a:xfrm>
            <a:off x="7652708" y="5565620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PLA 7.0 GPC</a:t>
            </a:r>
            <a:endParaRPr/>
          </a:p>
        </p:txBody>
      </p:sp>
      <p:cxnSp>
        <p:nvCxnSpPr>
          <p:cNvPr id="230" name="Google Shape;230;p4"/>
          <p:cNvCxnSpPr>
            <a:endCxn id="228" idx="1"/>
          </p:cNvCxnSpPr>
          <p:nvPr/>
        </p:nvCxnSpPr>
        <p:spPr>
          <a:xfrm flipH="1" rot="10800000">
            <a:off x="7136408" y="5080574"/>
            <a:ext cx="516300" cy="3558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31" name="Google Shape;231;p4"/>
          <p:cNvCxnSpPr>
            <a:stCxn id="219" idx="3"/>
          </p:cNvCxnSpPr>
          <p:nvPr/>
        </p:nvCxnSpPr>
        <p:spPr>
          <a:xfrm>
            <a:off x="7138686" y="5474674"/>
            <a:ext cx="513900" cy="3996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5"/>
          <p:cNvSpPr txBox="1"/>
          <p:nvPr/>
        </p:nvSpPr>
        <p:spPr>
          <a:xfrm>
            <a:off x="345219" y="262393"/>
            <a:ext cx="10515600" cy="60931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Homopolymerization Kinetics</a:t>
            </a:r>
            <a:endParaRPr/>
          </a:p>
        </p:txBody>
      </p:sp>
      <p:sp>
        <p:nvSpPr>
          <p:cNvPr id="238" name="Google Shape;238;p5"/>
          <p:cNvSpPr/>
          <p:nvPr/>
        </p:nvSpPr>
        <p:spPr>
          <a:xfrm>
            <a:off x="9311084" y="426728"/>
            <a:ext cx="2440860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Homopolymerization Kinetics</a:t>
            </a:r>
            <a:endParaRPr/>
          </a:p>
        </p:txBody>
      </p:sp>
      <p:sp>
        <p:nvSpPr>
          <p:cNvPr id="239" name="Google Shape;239;p5"/>
          <p:cNvSpPr/>
          <p:nvPr/>
        </p:nvSpPr>
        <p:spPr>
          <a:xfrm>
            <a:off x="224723" y="1259925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NB(PnBA)4.0k</a:t>
            </a:r>
            <a:endParaRPr/>
          </a:p>
        </p:txBody>
      </p:sp>
      <p:sp>
        <p:nvSpPr>
          <p:cNvPr id="240" name="Google Shape;240;p5"/>
          <p:cNvSpPr/>
          <p:nvPr/>
        </p:nvSpPr>
        <p:spPr>
          <a:xfrm>
            <a:off x="328708" y="4101775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NB(PtBA)4.7k</a:t>
            </a:r>
            <a:endParaRPr/>
          </a:p>
        </p:txBody>
      </p:sp>
      <p:sp>
        <p:nvSpPr>
          <p:cNvPr id="241" name="Google Shape;241;p5"/>
          <p:cNvSpPr/>
          <p:nvPr/>
        </p:nvSpPr>
        <p:spPr>
          <a:xfrm>
            <a:off x="6253259" y="1439657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NB(PS)2.2k</a:t>
            </a:r>
            <a:endParaRPr/>
          </a:p>
        </p:txBody>
      </p:sp>
      <p:sp>
        <p:nvSpPr>
          <p:cNvPr id="242" name="Google Shape;242;p5"/>
          <p:cNvSpPr/>
          <p:nvPr/>
        </p:nvSpPr>
        <p:spPr>
          <a:xfrm>
            <a:off x="5541060" y="4072251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NB(PLA)4.7k</a:t>
            </a:r>
            <a:endParaRPr/>
          </a:p>
        </p:txBody>
      </p:sp>
      <p:sp>
        <p:nvSpPr>
          <p:cNvPr id="243" name="Google Shape;243;p5"/>
          <p:cNvSpPr/>
          <p:nvPr/>
        </p:nvSpPr>
        <p:spPr>
          <a:xfrm>
            <a:off x="10131951" y="4196397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PLA200 hompolymer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p5"/>
          <p:cNvSpPr/>
          <p:nvPr/>
        </p:nvSpPr>
        <p:spPr>
          <a:xfrm>
            <a:off x="203315" y="2014930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Ru Catalyst 1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Google Shape;245;p5"/>
          <p:cNvSpPr/>
          <p:nvPr/>
        </p:nvSpPr>
        <p:spPr>
          <a:xfrm>
            <a:off x="203314" y="2807759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Tetrahydrofuran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5"/>
          <p:cNvSpPr/>
          <p:nvPr/>
        </p:nvSpPr>
        <p:spPr>
          <a:xfrm>
            <a:off x="2359841" y="1184985"/>
            <a:ext cx="2040650" cy="778739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PnBA4.0k homopolymerization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47" name="Google Shape;247;p5"/>
          <p:cNvCxnSpPr>
            <a:stCxn id="239" idx="3"/>
            <a:endCxn id="246" idx="1"/>
          </p:cNvCxnSpPr>
          <p:nvPr/>
        </p:nvCxnSpPr>
        <p:spPr>
          <a:xfrm>
            <a:off x="2035702" y="1566736"/>
            <a:ext cx="324000" cy="7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48" name="Google Shape;248;p5"/>
          <p:cNvCxnSpPr>
            <a:stCxn id="244" idx="3"/>
            <a:endCxn id="246" idx="1"/>
          </p:cNvCxnSpPr>
          <p:nvPr/>
        </p:nvCxnSpPr>
        <p:spPr>
          <a:xfrm flipH="1" rot="10800000">
            <a:off x="2014294" y="1574440"/>
            <a:ext cx="345600" cy="747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49" name="Google Shape;249;p5"/>
          <p:cNvCxnSpPr>
            <a:stCxn id="245" idx="3"/>
            <a:endCxn id="246" idx="1"/>
          </p:cNvCxnSpPr>
          <p:nvPr/>
        </p:nvCxnSpPr>
        <p:spPr>
          <a:xfrm flipH="1" rot="10800000">
            <a:off x="2014293" y="1574370"/>
            <a:ext cx="345600" cy="1540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50" name="Google Shape;250;p5"/>
          <p:cNvSpPr/>
          <p:nvPr/>
        </p:nvSpPr>
        <p:spPr>
          <a:xfrm>
            <a:off x="6241990" y="2132606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Ru Catalyst 1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5"/>
          <p:cNvSpPr/>
          <p:nvPr/>
        </p:nvSpPr>
        <p:spPr>
          <a:xfrm>
            <a:off x="6241989" y="2925435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Tetrahydrofuran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5"/>
          <p:cNvSpPr/>
          <p:nvPr/>
        </p:nvSpPr>
        <p:spPr>
          <a:xfrm>
            <a:off x="8398516" y="1302661"/>
            <a:ext cx="2040650" cy="778739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PS2.2k homopolymerization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53" name="Google Shape;253;p5"/>
          <p:cNvCxnSpPr>
            <a:endCxn id="252" idx="1"/>
          </p:cNvCxnSpPr>
          <p:nvPr/>
        </p:nvCxnSpPr>
        <p:spPr>
          <a:xfrm>
            <a:off x="8074516" y="1684531"/>
            <a:ext cx="324000" cy="7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54" name="Google Shape;254;p5"/>
          <p:cNvCxnSpPr>
            <a:stCxn id="250" idx="3"/>
            <a:endCxn id="252" idx="1"/>
          </p:cNvCxnSpPr>
          <p:nvPr/>
        </p:nvCxnSpPr>
        <p:spPr>
          <a:xfrm flipH="1" rot="10800000">
            <a:off x="8052969" y="1692117"/>
            <a:ext cx="345600" cy="747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55" name="Google Shape;255;p5"/>
          <p:cNvCxnSpPr>
            <a:stCxn id="251" idx="3"/>
            <a:endCxn id="252" idx="1"/>
          </p:cNvCxnSpPr>
          <p:nvPr/>
        </p:nvCxnSpPr>
        <p:spPr>
          <a:xfrm flipH="1" rot="10800000">
            <a:off x="8052968" y="1692046"/>
            <a:ext cx="345600" cy="1540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56" name="Google Shape;256;p5"/>
          <p:cNvSpPr/>
          <p:nvPr/>
        </p:nvSpPr>
        <p:spPr>
          <a:xfrm>
            <a:off x="259009" y="4849570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Ru Catalyst 1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p5"/>
          <p:cNvSpPr/>
          <p:nvPr/>
        </p:nvSpPr>
        <p:spPr>
          <a:xfrm>
            <a:off x="259008" y="5642399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Tetrahydrofuran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258;p5"/>
          <p:cNvSpPr/>
          <p:nvPr/>
        </p:nvSpPr>
        <p:spPr>
          <a:xfrm>
            <a:off x="2415535" y="4019625"/>
            <a:ext cx="2040650" cy="778739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PtBA4.7k homopolymerization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59" name="Google Shape;259;p5"/>
          <p:cNvCxnSpPr>
            <a:endCxn id="258" idx="1"/>
          </p:cNvCxnSpPr>
          <p:nvPr/>
        </p:nvCxnSpPr>
        <p:spPr>
          <a:xfrm>
            <a:off x="2091535" y="4401495"/>
            <a:ext cx="324000" cy="7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60" name="Google Shape;260;p5"/>
          <p:cNvCxnSpPr>
            <a:stCxn id="256" idx="3"/>
            <a:endCxn id="258" idx="1"/>
          </p:cNvCxnSpPr>
          <p:nvPr/>
        </p:nvCxnSpPr>
        <p:spPr>
          <a:xfrm flipH="1" rot="10800000">
            <a:off x="2069988" y="4409081"/>
            <a:ext cx="345600" cy="747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61" name="Google Shape;261;p5"/>
          <p:cNvCxnSpPr>
            <a:stCxn id="257" idx="3"/>
            <a:endCxn id="258" idx="1"/>
          </p:cNvCxnSpPr>
          <p:nvPr/>
        </p:nvCxnSpPr>
        <p:spPr>
          <a:xfrm flipH="1" rot="10800000">
            <a:off x="2069987" y="4409010"/>
            <a:ext cx="345600" cy="1540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62" name="Google Shape;262;p5"/>
          <p:cNvSpPr/>
          <p:nvPr/>
        </p:nvSpPr>
        <p:spPr>
          <a:xfrm>
            <a:off x="5364595" y="4943784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Ru Catalyst 1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5"/>
          <p:cNvSpPr/>
          <p:nvPr/>
        </p:nvSpPr>
        <p:spPr>
          <a:xfrm>
            <a:off x="5364594" y="5736613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Tetrahydrofuran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5"/>
          <p:cNvSpPr/>
          <p:nvPr/>
        </p:nvSpPr>
        <p:spPr>
          <a:xfrm>
            <a:off x="7521121" y="4113839"/>
            <a:ext cx="2040650" cy="778739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PLA4.7k homopolymerization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65" name="Google Shape;265;p5"/>
          <p:cNvCxnSpPr>
            <a:endCxn id="264" idx="1"/>
          </p:cNvCxnSpPr>
          <p:nvPr/>
        </p:nvCxnSpPr>
        <p:spPr>
          <a:xfrm>
            <a:off x="7197121" y="4495709"/>
            <a:ext cx="324000" cy="7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66" name="Google Shape;266;p5"/>
          <p:cNvCxnSpPr>
            <a:stCxn id="262" idx="3"/>
            <a:endCxn id="264" idx="1"/>
          </p:cNvCxnSpPr>
          <p:nvPr/>
        </p:nvCxnSpPr>
        <p:spPr>
          <a:xfrm flipH="1" rot="10800000">
            <a:off x="7175574" y="4503295"/>
            <a:ext cx="345600" cy="747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67" name="Google Shape;267;p5"/>
          <p:cNvCxnSpPr>
            <a:stCxn id="263" idx="3"/>
            <a:endCxn id="264" idx="1"/>
          </p:cNvCxnSpPr>
          <p:nvPr/>
        </p:nvCxnSpPr>
        <p:spPr>
          <a:xfrm flipH="1" rot="10800000">
            <a:off x="7175573" y="4503224"/>
            <a:ext cx="345600" cy="1540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68" name="Google Shape;268;p5"/>
          <p:cNvCxnSpPr>
            <a:stCxn id="264" idx="3"/>
            <a:endCxn id="243" idx="1"/>
          </p:cNvCxnSpPr>
          <p:nvPr/>
        </p:nvCxnSpPr>
        <p:spPr>
          <a:xfrm>
            <a:off x="9561771" y="4503209"/>
            <a:ext cx="570300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69" name="Google Shape;269;p5"/>
          <p:cNvSpPr/>
          <p:nvPr/>
        </p:nvSpPr>
        <p:spPr>
          <a:xfrm>
            <a:off x="2633088" y="2377786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PnBA4.0k kinetics</a:t>
            </a:r>
            <a:endParaRPr/>
          </a:p>
        </p:txBody>
      </p:sp>
      <p:cxnSp>
        <p:nvCxnSpPr>
          <p:cNvPr id="270" name="Google Shape;270;p5"/>
          <p:cNvCxnSpPr>
            <a:stCxn id="269" idx="0"/>
            <a:endCxn id="246" idx="2"/>
          </p:cNvCxnSpPr>
          <p:nvPr/>
        </p:nvCxnSpPr>
        <p:spPr>
          <a:xfrm rot="10800000">
            <a:off x="3380060" y="1963786"/>
            <a:ext cx="55800" cy="414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71" name="Google Shape;271;p5"/>
          <p:cNvSpPr/>
          <p:nvPr/>
        </p:nvSpPr>
        <p:spPr>
          <a:xfrm>
            <a:off x="8756140" y="2502293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PS2.2k kinetics</a:t>
            </a:r>
            <a:endParaRPr/>
          </a:p>
        </p:txBody>
      </p:sp>
      <p:cxnSp>
        <p:nvCxnSpPr>
          <p:cNvPr id="272" name="Google Shape;272;p5"/>
          <p:cNvCxnSpPr>
            <a:stCxn id="271" idx="0"/>
          </p:cNvCxnSpPr>
          <p:nvPr/>
        </p:nvCxnSpPr>
        <p:spPr>
          <a:xfrm rot="10800000">
            <a:off x="9503112" y="2088293"/>
            <a:ext cx="55800" cy="414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73" name="Google Shape;273;p5"/>
          <p:cNvSpPr/>
          <p:nvPr/>
        </p:nvSpPr>
        <p:spPr>
          <a:xfrm>
            <a:off x="2761082" y="5196619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PtBA4.7k kinetics</a:t>
            </a:r>
            <a:endParaRPr/>
          </a:p>
        </p:txBody>
      </p:sp>
      <p:cxnSp>
        <p:nvCxnSpPr>
          <p:cNvPr id="274" name="Google Shape;274;p5"/>
          <p:cNvCxnSpPr>
            <a:stCxn id="273" idx="0"/>
          </p:cNvCxnSpPr>
          <p:nvPr/>
        </p:nvCxnSpPr>
        <p:spPr>
          <a:xfrm rot="10800000">
            <a:off x="3508054" y="4782619"/>
            <a:ext cx="55800" cy="414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75" name="Google Shape;275;p5"/>
          <p:cNvSpPr/>
          <p:nvPr/>
        </p:nvSpPr>
        <p:spPr>
          <a:xfrm>
            <a:off x="7868579" y="5281891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PLA4.7k kinetics</a:t>
            </a:r>
            <a:endParaRPr/>
          </a:p>
        </p:txBody>
      </p:sp>
      <p:cxnSp>
        <p:nvCxnSpPr>
          <p:cNvPr id="276" name="Google Shape;276;p5"/>
          <p:cNvCxnSpPr>
            <a:stCxn id="275" idx="0"/>
          </p:cNvCxnSpPr>
          <p:nvPr/>
        </p:nvCxnSpPr>
        <p:spPr>
          <a:xfrm rot="10800000">
            <a:off x="8615551" y="4867891"/>
            <a:ext cx="55800" cy="414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6"/>
          <p:cNvSpPr txBox="1"/>
          <p:nvPr/>
        </p:nvSpPr>
        <p:spPr>
          <a:xfrm>
            <a:off x="345219" y="262393"/>
            <a:ext cx="10515600" cy="60931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Homopolymerization Kinetics</a:t>
            </a:r>
            <a:endParaRPr/>
          </a:p>
        </p:txBody>
      </p:sp>
      <p:sp>
        <p:nvSpPr>
          <p:cNvPr id="283" name="Google Shape;283;p6"/>
          <p:cNvSpPr/>
          <p:nvPr/>
        </p:nvSpPr>
        <p:spPr>
          <a:xfrm>
            <a:off x="9311084" y="426728"/>
            <a:ext cx="2440860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Homopolymerization Kinetics</a:t>
            </a:r>
            <a:endParaRPr/>
          </a:p>
        </p:txBody>
      </p:sp>
      <p:sp>
        <p:nvSpPr>
          <p:cNvPr id="284" name="Google Shape;284;p6"/>
          <p:cNvSpPr/>
          <p:nvPr/>
        </p:nvSpPr>
        <p:spPr>
          <a:xfrm>
            <a:off x="1556932" y="1395379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NB(PS)6.6k</a:t>
            </a:r>
            <a:endParaRPr/>
          </a:p>
        </p:txBody>
      </p:sp>
      <p:sp>
        <p:nvSpPr>
          <p:cNvPr id="285" name="Google Shape;285;p6"/>
          <p:cNvSpPr/>
          <p:nvPr/>
        </p:nvSpPr>
        <p:spPr>
          <a:xfrm>
            <a:off x="812621" y="4017289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NB(PLA)7.0k</a:t>
            </a:r>
            <a:endParaRPr/>
          </a:p>
        </p:txBody>
      </p:sp>
      <p:sp>
        <p:nvSpPr>
          <p:cNvPr id="286" name="Google Shape;286;p6"/>
          <p:cNvSpPr/>
          <p:nvPr/>
        </p:nvSpPr>
        <p:spPr>
          <a:xfrm>
            <a:off x="1507430" y="2142766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Ru Catalyst 1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7" name="Google Shape;287;p6"/>
          <p:cNvSpPr/>
          <p:nvPr/>
        </p:nvSpPr>
        <p:spPr>
          <a:xfrm>
            <a:off x="1507429" y="2935595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Tetrahydrofuran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Google Shape;288;p6"/>
          <p:cNvSpPr/>
          <p:nvPr/>
        </p:nvSpPr>
        <p:spPr>
          <a:xfrm>
            <a:off x="3663956" y="1312821"/>
            <a:ext cx="2040650" cy="778739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PS6.6k homopolymerization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89" name="Google Shape;289;p6"/>
          <p:cNvCxnSpPr>
            <a:endCxn id="288" idx="1"/>
          </p:cNvCxnSpPr>
          <p:nvPr/>
        </p:nvCxnSpPr>
        <p:spPr>
          <a:xfrm>
            <a:off x="3339956" y="1694690"/>
            <a:ext cx="324000" cy="7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90" name="Google Shape;290;p6"/>
          <p:cNvCxnSpPr>
            <a:stCxn id="286" idx="3"/>
            <a:endCxn id="288" idx="1"/>
          </p:cNvCxnSpPr>
          <p:nvPr/>
        </p:nvCxnSpPr>
        <p:spPr>
          <a:xfrm flipH="1" rot="10800000">
            <a:off x="3318409" y="1702277"/>
            <a:ext cx="345600" cy="747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91" name="Google Shape;291;p6"/>
          <p:cNvCxnSpPr>
            <a:stCxn id="287" idx="3"/>
            <a:endCxn id="288" idx="1"/>
          </p:cNvCxnSpPr>
          <p:nvPr/>
        </p:nvCxnSpPr>
        <p:spPr>
          <a:xfrm flipH="1" rot="10800000">
            <a:off x="3318408" y="1702206"/>
            <a:ext cx="345600" cy="1540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92" name="Google Shape;292;p6"/>
          <p:cNvSpPr/>
          <p:nvPr/>
        </p:nvSpPr>
        <p:spPr>
          <a:xfrm>
            <a:off x="630035" y="4953944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Ru Catalyst 1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p6"/>
          <p:cNvSpPr/>
          <p:nvPr/>
        </p:nvSpPr>
        <p:spPr>
          <a:xfrm>
            <a:off x="630034" y="5746773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Tetrahydrofuran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4" name="Google Shape;294;p6"/>
          <p:cNvSpPr/>
          <p:nvPr/>
        </p:nvSpPr>
        <p:spPr>
          <a:xfrm>
            <a:off x="2786561" y="4123999"/>
            <a:ext cx="2040650" cy="778739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PLA7.0k homopolymerization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95" name="Google Shape;295;p6"/>
          <p:cNvCxnSpPr>
            <a:endCxn id="294" idx="1"/>
          </p:cNvCxnSpPr>
          <p:nvPr/>
        </p:nvCxnSpPr>
        <p:spPr>
          <a:xfrm>
            <a:off x="2462561" y="4505869"/>
            <a:ext cx="324000" cy="7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96" name="Google Shape;296;p6"/>
          <p:cNvCxnSpPr>
            <a:stCxn id="292" idx="3"/>
            <a:endCxn id="294" idx="1"/>
          </p:cNvCxnSpPr>
          <p:nvPr/>
        </p:nvCxnSpPr>
        <p:spPr>
          <a:xfrm flipH="1" rot="10800000">
            <a:off x="2441014" y="4513455"/>
            <a:ext cx="345600" cy="747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97" name="Google Shape;297;p6"/>
          <p:cNvCxnSpPr>
            <a:stCxn id="293" idx="3"/>
            <a:endCxn id="294" idx="1"/>
          </p:cNvCxnSpPr>
          <p:nvPr/>
        </p:nvCxnSpPr>
        <p:spPr>
          <a:xfrm flipH="1" rot="10800000">
            <a:off x="2441013" y="4513384"/>
            <a:ext cx="345600" cy="1540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98" name="Google Shape;298;p6"/>
          <p:cNvSpPr/>
          <p:nvPr/>
        </p:nvSpPr>
        <p:spPr>
          <a:xfrm>
            <a:off x="3960001" y="2480415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PS6.6k kinetics</a:t>
            </a:r>
            <a:endParaRPr/>
          </a:p>
        </p:txBody>
      </p:sp>
      <p:cxnSp>
        <p:nvCxnSpPr>
          <p:cNvPr id="299" name="Google Shape;299;p6"/>
          <p:cNvCxnSpPr>
            <a:stCxn id="298" idx="0"/>
          </p:cNvCxnSpPr>
          <p:nvPr/>
        </p:nvCxnSpPr>
        <p:spPr>
          <a:xfrm rot="10800000">
            <a:off x="4706973" y="2066415"/>
            <a:ext cx="55800" cy="414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00" name="Google Shape;300;p6"/>
          <p:cNvSpPr/>
          <p:nvPr/>
        </p:nvSpPr>
        <p:spPr>
          <a:xfrm>
            <a:off x="3101536" y="5306297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PLA7.0k kinetics</a:t>
            </a:r>
            <a:endParaRPr/>
          </a:p>
        </p:txBody>
      </p:sp>
      <p:cxnSp>
        <p:nvCxnSpPr>
          <p:cNvPr id="301" name="Google Shape;301;p6"/>
          <p:cNvCxnSpPr>
            <a:stCxn id="300" idx="0"/>
          </p:cNvCxnSpPr>
          <p:nvPr/>
        </p:nvCxnSpPr>
        <p:spPr>
          <a:xfrm rot="10800000">
            <a:off x="3848508" y="4892297"/>
            <a:ext cx="55800" cy="414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7"/>
          <p:cNvSpPr txBox="1"/>
          <p:nvPr/>
        </p:nvSpPr>
        <p:spPr>
          <a:xfrm>
            <a:off x="345219" y="262393"/>
            <a:ext cx="10515600" cy="60931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Copolymer Synthesis 1 of 8</a:t>
            </a:r>
            <a:endParaRPr/>
          </a:p>
        </p:txBody>
      </p:sp>
      <p:sp>
        <p:nvSpPr>
          <p:cNvPr id="308" name="Google Shape;308;p7"/>
          <p:cNvSpPr/>
          <p:nvPr/>
        </p:nvSpPr>
        <p:spPr>
          <a:xfrm>
            <a:off x="9311084" y="426728"/>
            <a:ext cx="2440860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Copolymer Synthesis</a:t>
            </a:r>
            <a:endParaRPr/>
          </a:p>
        </p:txBody>
      </p:sp>
      <p:sp>
        <p:nvSpPr>
          <p:cNvPr id="309" name="Google Shape;309;p7"/>
          <p:cNvSpPr/>
          <p:nvPr/>
        </p:nvSpPr>
        <p:spPr>
          <a:xfrm>
            <a:off x="570163" y="1828885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NB(PnBA)4.0k</a:t>
            </a:r>
            <a:endParaRPr/>
          </a:p>
        </p:txBody>
      </p:sp>
      <p:sp>
        <p:nvSpPr>
          <p:cNvPr id="310" name="Google Shape;310;p7"/>
          <p:cNvSpPr/>
          <p:nvPr/>
        </p:nvSpPr>
        <p:spPr>
          <a:xfrm>
            <a:off x="548755" y="2583890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Ru Catalyst 1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p7"/>
          <p:cNvSpPr/>
          <p:nvPr/>
        </p:nvSpPr>
        <p:spPr>
          <a:xfrm>
            <a:off x="548754" y="3376719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Tetrahydrofuran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2" name="Google Shape;312;p7"/>
          <p:cNvSpPr/>
          <p:nvPr/>
        </p:nvSpPr>
        <p:spPr>
          <a:xfrm>
            <a:off x="2705281" y="1753945"/>
            <a:ext cx="2040650" cy="778739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g-[PS40-b-PnBA70] copolymerization</a:t>
            </a:r>
            <a:endParaRPr/>
          </a:p>
        </p:txBody>
      </p:sp>
      <p:cxnSp>
        <p:nvCxnSpPr>
          <p:cNvPr id="313" name="Google Shape;313;p7"/>
          <p:cNvCxnSpPr>
            <a:stCxn id="309" idx="3"/>
            <a:endCxn id="312" idx="1"/>
          </p:cNvCxnSpPr>
          <p:nvPr/>
        </p:nvCxnSpPr>
        <p:spPr>
          <a:xfrm>
            <a:off x="2381142" y="2135696"/>
            <a:ext cx="324000" cy="7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14" name="Google Shape;314;p7"/>
          <p:cNvCxnSpPr>
            <a:stCxn id="310" idx="3"/>
            <a:endCxn id="312" idx="1"/>
          </p:cNvCxnSpPr>
          <p:nvPr/>
        </p:nvCxnSpPr>
        <p:spPr>
          <a:xfrm flipH="1" rot="10800000">
            <a:off x="2359734" y="2143401"/>
            <a:ext cx="345600" cy="747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15" name="Google Shape;315;p7"/>
          <p:cNvCxnSpPr>
            <a:stCxn id="311" idx="3"/>
            <a:endCxn id="312" idx="1"/>
          </p:cNvCxnSpPr>
          <p:nvPr/>
        </p:nvCxnSpPr>
        <p:spPr>
          <a:xfrm flipH="1" rot="10800000">
            <a:off x="2359733" y="2143330"/>
            <a:ext cx="345600" cy="1540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16" name="Google Shape;316;p7"/>
          <p:cNvSpPr/>
          <p:nvPr/>
        </p:nvSpPr>
        <p:spPr>
          <a:xfrm>
            <a:off x="548753" y="961308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NB(PS)6.6k</a:t>
            </a:r>
            <a:endParaRPr/>
          </a:p>
        </p:txBody>
      </p:sp>
      <p:cxnSp>
        <p:nvCxnSpPr>
          <p:cNvPr id="317" name="Google Shape;317;p7"/>
          <p:cNvCxnSpPr>
            <a:stCxn id="316" idx="3"/>
            <a:endCxn id="312" idx="1"/>
          </p:cNvCxnSpPr>
          <p:nvPr/>
        </p:nvCxnSpPr>
        <p:spPr>
          <a:xfrm>
            <a:off x="2359732" y="1268118"/>
            <a:ext cx="345600" cy="875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18" name="Google Shape;318;p7"/>
          <p:cNvSpPr/>
          <p:nvPr/>
        </p:nvSpPr>
        <p:spPr>
          <a:xfrm>
            <a:off x="5323953" y="1817401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g-[PS40-b-PnBA70]</a:t>
            </a:r>
            <a:endParaRPr/>
          </a:p>
        </p:txBody>
      </p:sp>
      <p:cxnSp>
        <p:nvCxnSpPr>
          <p:cNvPr id="319" name="Google Shape;319;p7"/>
          <p:cNvCxnSpPr>
            <a:stCxn id="312" idx="3"/>
            <a:endCxn id="318" idx="1"/>
          </p:cNvCxnSpPr>
          <p:nvPr/>
        </p:nvCxnSpPr>
        <p:spPr>
          <a:xfrm flipH="1" rot="10800000">
            <a:off x="4745931" y="2124115"/>
            <a:ext cx="578100" cy="19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20" name="Google Shape;320;p7"/>
          <p:cNvSpPr/>
          <p:nvPr/>
        </p:nvSpPr>
        <p:spPr>
          <a:xfrm>
            <a:off x="5208977" y="2754927"/>
            <a:ext cx="2040930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g-[PS40-b-PnBA70]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GPC</a:t>
            </a:r>
            <a:endParaRPr/>
          </a:p>
        </p:txBody>
      </p:sp>
      <p:cxnSp>
        <p:nvCxnSpPr>
          <p:cNvPr id="321" name="Google Shape;321;p7"/>
          <p:cNvCxnSpPr>
            <a:stCxn id="320" idx="0"/>
            <a:endCxn id="318" idx="2"/>
          </p:cNvCxnSpPr>
          <p:nvPr/>
        </p:nvCxnSpPr>
        <p:spPr>
          <a:xfrm rot="10800000">
            <a:off x="6229442" y="2430927"/>
            <a:ext cx="0" cy="324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22" name="Google Shape;322;p7"/>
          <p:cNvSpPr/>
          <p:nvPr/>
        </p:nvSpPr>
        <p:spPr>
          <a:xfrm>
            <a:off x="3282883" y="4427591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NB(PnBA)4.0k</a:t>
            </a:r>
            <a:endParaRPr/>
          </a:p>
        </p:txBody>
      </p:sp>
      <p:sp>
        <p:nvSpPr>
          <p:cNvPr id="323" name="Google Shape;323;p7"/>
          <p:cNvSpPr/>
          <p:nvPr/>
        </p:nvSpPr>
        <p:spPr>
          <a:xfrm>
            <a:off x="3261475" y="5182596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Ru Catalyst 1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4" name="Google Shape;324;p7"/>
          <p:cNvSpPr/>
          <p:nvPr/>
        </p:nvSpPr>
        <p:spPr>
          <a:xfrm>
            <a:off x="3261474" y="5975425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Tetrahydrofuran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5" name="Google Shape;325;p7"/>
          <p:cNvSpPr/>
          <p:nvPr/>
        </p:nvSpPr>
        <p:spPr>
          <a:xfrm>
            <a:off x="5418001" y="4352651"/>
            <a:ext cx="2040650" cy="778739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g-[PS40-r-PnBA200] copolymerization</a:t>
            </a:r>
            <a:endParaRPr/>
          </a:p>
        </p:txBody>
      </p:sp>
      <p:cxnSp>
        <p:nvCxnSpPr>
          <p:cNvPr id="326" name="Google Shape;326;p7"/>
          <p:cNvCxnSpPr>
            <a:stCxn id="322" idx="3"/>
            <a:endCxn id="325" idx="1"/>
          </p:cNvCxnSpPr>
          <p:nvPr/>
        </p:nvCxnSpPr>
        <p:spPr>
          <a:xfrm>
            <a:off x="5093862" y="4734402"/>
            <a:ext cx="324000" cy="7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27" name="Google Shape;327;p7"/>
          <p:cNvCxnSpPr>
            <a:stCxn id="323" idx="3"/>
            <a:endCxn id="325" idx="1"/>
          </p:cNvCxnSpPr>
          <p:nvPr/>
        </p:nvCxnSpPr>
        <p:spPr>
          <a:xfrm flipH="1" rot="10800000">
            <a:off x="5072454" y="4742107"/>
            <a:ext cx="345600" cy="747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28" name="Google Shape;328;p7"/>
          <p:cNvCxnSpPr>
            <a:stCxn id="324" idx="3"/>
            <a:endCxn id="325" idx="1"/>
          </p:cNvCxnSpPr>
          <p:nvPr/>
        </p:nvCxnSpPr>
        <p:spPr>
          <a:xfrm flipH="1" rot="10800000">
            <a:off x="5072453" y="4742036"/>
            <a:ext cx="345600" cy="1540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29" name="Google Shape;329;p7"/>
          <p:cNvSpPr/>
          <p:nvPr/>
        </p:nvSpPr>
        <p:spPr>
          <a:xfrm>
            <a:off x="3261473" y="3560014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NB(PS)6.6k</a:t>
            </a:r>
            <a:endParaRPr/>
          </a:p>
        </p:txBody>
      </p:sp>
      <p:cxnSp>
        <p:nvCxnSpPr>
          <p:cNvPr id="330" name="Google Shape;330;p7"/>
          <p:cNvCxnSpPr>
            <a:stCxn id="329" idx="3"/>
            <a:endCxn id="325" idx="1"/>
          </p:cNvCxnSpPr>
          <p:nvPr/>
        </p:nvCxnSpPr>
        <p:spPr>
          <a:xfrm>
            <a:off x="5072452" y="3866825"/>
            <a:ext cx="345600" cy="875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31" name="Google Shape;331;p7"/>
          <p:cNvSpPr/>
          <p:nvPr/>
        </p:nvSpPr>
        <p:spPr>
          <a:xfrm>
            <a:off x="8036673" y="4416107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g-[PS40-r-PnBA200]</a:t>
            </a:r>
            <a:endParaRPr/>
          </a:p>
        </p:txBody>
      </p:sp>
      <p:cxnSp>
        <p:nvCxnSpPr>
          <p:cNvPr id="332" name="Google Shape;332;p7"/>
          <p:cNvCxnSpPr>
            <a:stCxn id="325" idx="3"/>
            <a:endCxn id="331" idx="1"/>
          </p:cNvCxnSpPr>
          <p:nvPr/>
        </p:nvCxnSpPr>
        <p:spPr>
          <a:xfrm flipH="1" rot="10800000">
            <a:off x="7458651" y="4722821"/>
            <a:ext cx="578100" cy="19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33" name="Google Shape;333;p7"/>
          <p:cNvSpPr/>
          <p:nvPr/>
        </p:nvSpPr>
        <p:spPr>
          <a:xfrm>
            <a:off x="7921697" y="5353633"/>
            <a:ext cx="2040930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g-[PS40-r-PnBA200]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GPC</a:t>
            </a:r>
            <a:endParaRPr/>
          </a:p>
        </p:txBody>
      </p:sp>
      <p:cxnSp>
        <p:nvCxnSpPr>
          <p:cNvPr id="334" name="Google Shape;334;p7"/>
          <p:cNvCxnSpPr>
            <a:stCxn id="333" idx="0"/>
            <a:endCxn id="331" idx="2"/>
          </p:cNvCxnSpPr>
          <p:nvPr/>
        </p:nvCxnSpPr>
        <p:spPr>
          <a:xfrm rot="10800000">
            <a:off x="8942162" y="5029633"/>
            <a:ext cx="0" cy="324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8"/>
          <p:cNvSpPr txBox="1"/>
          <p:nvPr/>
        </p:nvSpPr>
        <p:spPr>
          <a:xfrm>
            <a:off x="345219" y="262393"/>
            <a:ext cx="10515600" cy="60931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Copolymer Synthesis 2 of 8</a:t>
            </a:r>
            <a:endParaRPr/>
          </a:p>
        </p:txBody>
      </p:sp>
      <p:sp>
        <p:nvSpPr>
          <p:cNvPr id="341" name="Google Shape;341;p8"/>
          <p:cNvSpPr/>
          <p:nvPr/>
        </p:nvSpPr>
        <p:spPr>
          <a:xfrm>
            <a:off x="9311084" y="426728"/>
            <a:ext cx="2440860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Copolymer Synthesis</a:t>
            </a:r>
            <a:endParaRPr/>
          </a:p>
        </p:txBody>
      </p:sp>
      <p:sp>
        <p:nvSpPr>
          <p:cNvPr id="342" name="Google Shape;342;p8"/>
          <p:cNvSpPr/>
          <p:nvPr/>
        </p:nvSpPr>
        <p:spPr>
          <a:xfrm>
            <a:off x="570163" y="1828885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NB(PnBA)4.0k</a:t>
            </a:r>
            <a:endParaRPr/>
          </a:p>
        </p:txBody>
      </p:sp>
      <p:sp>
        <p:nvSpPr>
          <p:cNvPr id="343" name="Google Shape;343;p8"/>
          <p:cNvSpPr/>
          <p:nvPr/>
        </p:nvSpPr>
        <p:spPr>
          <a:xfrm>
            <a:off x="548755" y="2583890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Ru Catalyst 1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4" name="Google Shape;344;p8"/>
          <p:cNvSpPr/>
          <p:nvPr/>
        </p:nvSpPr>
        <p:spPr>
          <a:xfrm>
            <a:off x="548754" y="3376719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Tetrahydrofuran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5" name="Google Shape;345;p8"/>
          <p:cNvSpPr/>
          <p:nvPr/>
        </p:nvSpPr>
        <p:spPr>
          <a:xfrm>
            <a:off x="2705281" y="1753945"/>
            <a:ext cx="2040650" cy="778739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g-[PtBA100-b-PnBA100]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copolymerization</a:t>
            </a:r>
            <a:endParaRPr/>
          </a:p>
        </p:txBody>
      </p:sp>
      <p:cxnSp>
        <p:nvCxnSpPr>
          <p:cNvPr id="346" name="Google Shape;346;p8"/>
          <p:cNvCxnSpPr>
            <a:stCxn id="342" idx="3"/>
            <a:endCxn id="345" idx="1"/>
          </p:cNvCxnSpPr>
          <p:nvPr/>
        </p:nvCxnSpPr>
        <p:spPr>
          <a:xfrm>
            <a:off x="2381142" y="2135696"/>
            <a:ext cx="324000" cy="7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47" name="Google Shape;347;p8"/>
          <p:cNvCxnSpPr>
            <a:stCxn id="343" idx="3"/>
            <a:endCxn id="345" idx="1"/>
          </p:cNvCxnSpPr>
          <p:nvPr/>
        </p:nvCxnSpPr>
        <p:spPr>
          <a:xfrm flipH="1" rot="10800000">
            <a:off x="2359734" y="2143401"/>
            <a:ext cx="345600" cy="747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48" name="Google Shape;348;p8"/>
          <p:cNvCxnSpPr>
            <a:stCxn id="344" idx="3"/>
            <a:endCxn id="345" idx="1"/>
          </p:cNvCxnSpPr>
          <p:nvPr/>
        </p:nvCxnSpPr>
        <p:spPr>
          <a:xfrm flipH="1" rot="10800000">
            <a:off x="2359733" y="2143330"/>
            <a:ext cx="345600" cy="1540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49" name="Google Shape;349;p8"/>
          <p:cNvSpPr/>
          <p:nvPr/>
        </p:nvSpPr>
        <p:spPr>
          <a:xfrm>
            <a:off x="548753" y="961308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NB(PtBA)4.7k</a:t>
            </a:r>
            <a:endParaRPr/>
          </a:p>
        </p:txBody>
      </p:sp>
      <p:cxnSp>
        <p:nvCxnSpPr>
          <p:cNvPr id="350" name="Google Shape;350;p8"/>
          <p:cNvCxnSpPr>
            <a:stCxn id="349" idx="3"/>
            <a:endCxn id="345" idx="1"/>
          </p:cNvCxnSpPr>
          <p:nvPr/>
        </p:nvCxnSpPr>
        <p:spPr>
          <a:xfrm>
            <a:off x="2359732" y="1268118"/>
            <a:ext cx="345600" cy="875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51" name="Google Shape;351;p8"/>
          <p:cNvSpPr/>
          <p:nvPr/>
        </p:nvSpPr>
        <p:spPr>
          <a:xfrm>
            <a:off x="5323953" y="1817401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g-[PtBA100-b-PnBA100]</a:t>
            </a:r>
            <a:endParaRPr/>
          </a:p>
        </p:txBody>
      </p:sp>
      <p:cxnSp>
        <p:nvCxnSpPr>
          <p:cNvPr id="352" name="Google Shape;352;p8"/>
          <p:cNvCxnSpPr>
            <a:stCxn id="345" idx="3"/>
            <a:endCxn id="351" idx="1"/>
          </p:cNvCxnSpPr>
          <p:nvPr/>
        </p:nvCxnSpPr>
        <p:spPr>
          <a:xfrm flipH="1" rot="10800000">
            <a:off x="4745931" y="2124115"/>
            <a:ext cx="578100" cy="19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53" name="Google Shape;353;p8"/>
          <p:cNvSpPr/>
          <p:nvPr/>
        </p:nvSpPr>
        <p:spPr>
          <a:xfrm>
            <a:off x="5208976" y="2754927"/>
            <a:ext cx="250246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g-[PtBA100-b-PnBA100]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GPC</a:t>
            </a:r>
            <a:endParaRPr/>
          </a:p>
        </p:txBody>
      </p:sp>
      <p:cxnSp>
        <p:nvCxnSpPr>
          <p:cNvPr id="354" name="Google Shape;354;p8"/>
          <p:cNvCxnSpPr>
            <a:stCxn id="353" idx="0"/>
            <a:endCxn id="351" idx="2"/>
          </p:cNvCxnSpPr>
          <p:nvPr/>
        </p:nvCxnSpPr>
        <p:spPr>
          <a:xfrm rot="10800000">
            <a:off x="6229508" y="2430927"/>
            <a:ext cx="230700" cy="324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55" name="Google Shape;355;p8"/>
          <p:cNvSpPr/>
          <p:nvPr/>
        </p:nvSpPr>
        <p:spPr>
          <a:xfrm>
            <a:off x="3282883" y="4427591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NB(PnBA)4.0k</a:t>
            </a:r>
            <a:endParaRPr/>
          </a:p>
        </p:txBody>
      </p:sp>
      <p:sp>
        <p:nvSpPr>
          <p:cNvPr id="356" name="Google Shape;356;p8"/>
          <p:cNvSpPr/>
          <p:nvPr/>
        </p:nvSpPr>
        <p:spPr>
          <a:xfrm>
            <a:off x="3261475" y="5182596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Ru Catalyst 1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7" name="Google Shape;357;p8"/>
          <p:cNvSpPr/>
          <p:nvPr/>
        </p:nvSpPr>
        <p:spPr>
          <a:xfrm>
            <a:off x="3261474" y="5975425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Tetrahydrofuran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" name="Google Shape;358;p8"/>
          <p:cNvSpPr/>
          <p:nvPr/>
        </p:nvSpPr>
        <p:spPr>
          <a:xfrm>
            <a:off x="5418001" y="4352651"/>
            <a:ext cx="2040650" cy="778739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g-[PtBA100-b-PnBA200]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copolymerization</a:t>
            </a:r>
            <a:endParaRPr/>
          </a:p>
        </p:txBody>
      </p:sp>
      <p:cxnSp>
        <p:nvCxnSpPr>
          <p:cNvPr id="359" name="Google Shape;359;p8"/>
          <p:cNvCxnSpPr>
            <a:stCxn id="355" idx="3"/>
            <a:endCxn id="358" idx="1"/>
          </p:cNvCxnSpPr>
          <p:nvPr/>
        </p:nvCxnSpPr>
        <p:spPr>
          <a:xfrm>
            <a:off x="5093862" y="4734402"/>
            <a:ext cx="324000" cy="7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60" name="Google Shape;360;p8"/>
          <p:cNvCxnSpPr>
            <a:stCxn id="356" idx="3"/>
            <a:endCxn id="358" idx="1"/>
          </p:cNvCxnSpPr>
          <p:nvPr/>
        </p:nvCxnSpPr>
        <p:spPr>
          <a:xfrm flipH="1" rot="10800000">
            <a:off x="5072454" y="4742107"/>
            <a:ext cx="345600" cy="747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61" name="Google Shape;361;p8"/>
          <p:cNvCxnSpPr>
            <a:stCxn id="357" idx="3"/>
            <a:endCxn id="358" idx="1"/>
          </p:cNvCxnSpPr>
          <p:nvPr/>
        </p:nvCxnSpPr>
        <p:spPr>
          <a:xfrm flipH="1" rot="10800000">
            <a:off x="5072453" y="4742036"/>
            <a:ext cx="345600" cy="1540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62" name="Google Shape;362;p8"/>
          <p:cNvSpPr/>
          <p:nvPr/>
        </p:nvSpPr>
        <p:spPr>
          <a:xfrm>
            <a:off x="3261473" y="3560014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NB(PtBA)4.7k</a:t>
            </a:r>
            <a:endParaRPr/>
          </a:p>
        </p:txBody>
      </p:sp>
      <p:cxnSp>
        <p:nvCxnSpPr>
          <p:cNvPr id="363" name="Google Shape;363;p8"/>
          <p:cNvCxnSpPr>
            <a:stCxn id="362" idx="3"/>
            <a:endCxn id="358" idx="1"/>
          </p:cNvCxnSpPr>
          <p:nvPr/>
        </p:nvCxnSpPr>
        <p:spPr>
          <a:xfrm>
            <a:off x="5072452" y="3866825"/>
            <a:ext cx="345600" cy="875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64" name="Google Shape;364;p8"/>
          <p:cNvSpPr/>
          <p:nvPr/>
        </p:nvSpPr>
        <p:spPr>
          <a:xfrm>
            <a:off x="8036673" y="4416107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g-[PtBA100-b-PnBA200]</a:t>
            </a:r>
            <a:endParaRPr/>
          </a:p>
        </p:txBody>
      </p:sp>
      <p:cxnSp>
        <p:nvCxnSpPr>
          <p:cNvPr id="365" name="Google Shape;365;p8"/>
          <p:cNvCxnSpPr>
            <a:stCxn id="358" idx="3"/>
            <a:endCxn id="364" idx="1"/>
          </p:cNvCxnSpPr>
          <p:nvPr/>
        </p:nvCxnSpPr>
        <p:spPr>
          <a:xfrm flipH="1" rot="10800000">
            <a:off x="7458651" y="4722821"/>
            <a:ext cx="578100" cy="19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66" name="Google Shape;366;p8"/>
          <p:cNvSpPr/>
          <p:nvPr/>
        </p:nvSpPr>
        <p:spPr>
          <a:xfrm>
            <a:off x="7921696" y="5353633"/>
            <a:ext cx="27361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g-[PtBA100-b-PnBA200]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GPC</a:t>
            </a:r>
            <a:endParaRPr/>
          </a:p>
        </p:txBody>
      </p:sp>
      <p:cxnSp>
        <p:nvCxnSpPr>
          <p:cNvPr id="367" name="Google Shape;367;p8"/>
          <p:cNvCxnSpPr>
            <a:stCxn id="366" idx="0"/>
            <a:endCxn id="364" idx="2"/>
          </p:cNvCxnSpPr>
          <p:nvPr/>
        </p:nvCxnSpPr>
        <p:spPr>
          <a:xfrm rot="10800000">
            <a:off x="8942068" y="5029633"/>
            <a:ext cx="347700" cy="324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9"/>
          <p:cNvSpPr txBox="1"/>
          <p:nvPr/>
        </p:nvSpPr>
        <p:spPr>
          <a:xfrm>
            <a:off x="345219" y="262393"/>
            <a:ext cx="10515600" cy="60931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Copolymer Synthesis 3 of 8</a:t>
            </a:r>
            <a:endParaRPr/>
          </a:p>
        </p:txBody>
      </p:sp>
      <p:sp>
        <p:nvSpPr>
          <p:cNvPr id="374" name="Google Shape;374;p9"/>
          <p:cNvSpPr/>
          <p:nvPr/>
        </p:nvSpPr>
        <p:spPr>
          <a:xfrm>
            <a:off x="9311084" y="426728"/>
            <a:ext cx="2440860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Copolymer Synthesis</a:t>
            </a:r>
            <a:endParaRPr/>
          </a:p>
        </p:txBody>
      </p:sp>
      <p:sp>
        <p:nvSpPr>
          <p:cNvPr id="375" name="Google Shape;375;p9"/>
          <p:cNvSpPr/>
          <p:nvPr/>
        </p:nvSpPr>
        <p:spPr>
          <a:xfrm>
            <a:off x="570163" y="1828885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NB(PtBA)4.7k</a:t>
            </a:r>
            <a:endParaRPr/>
          </a:p>
        </p:txBody>
      </p:sp>
      <p:sp>
        <p:nvSpPr>
          <p:cNvPr id="376" name="Google Shape;376;p9"/>
          <p:cNvSpPr/>
          <p:nvPr/>
        </p:nvSpPr>
        <p:spPr>
          <a:xfrm>
            <a:off x="548755" y="2583890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Ru Catalyst 1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7" name="Google Shape;377;p9"/>
          <p:cNvSpPr/>
          <p:nvPr/>
        </p:nvSpPr>
        <p:spPr>
          <a:xfrm>
            <a:off x="548754" y="3376719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Tetrahydrofuran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8" name="Google Shape;378;p9"/>
          <p:cNvSpPr/>
          <p:nvPr/>
        </p:nvSpPr>
        <p:spPr>
          <a:xfrm>
            <a:off x="2705281" y="1753945"/>
            <a:ext cx="2040650" cy="778739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g-[PS50-b-PtBA50]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copolymerization</a:t>
            </a:r>
            <a:endParaRPr/>
          </a:p>
        </p:txBody>
      </p:sp>
      <p:cxnSp>
        <p:nvCxnSpPr>
          <p:cNvPr id="379" name="Google Shape;379;p9"/>
          <p:cNvCxnSpPr>
            <a:stCxn id="375" idx="3"/>
            <a:endCxn id="378" idx="1"/>
          </p:cNvCxnSpPr>
          <p:nvPr/>
        </p:nvCxnSpPr>
        <p:spPr>
          <a:xfrm>
            <a:off x="2381142" y="2135696"/>
            <a:ext cx="324000" cy="7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80" name="Google Shape;380;p9"/>
          <p:cNvCxnSpPr>
            <a:stCxn id="376" idx="3"/>
            <a:endCxn id="378" idx="1"/>
          </p:cNvCxnSpPr>
          <p:nvPr/>
        </p:nvCxnSpPr>
        <p:spPr>
          <a:xfrm flipH="1" rot="10800000">
            <a:off x="2359734" y="2143401"/>
            <a:ext cx="345600" cy="747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81" name="Google Shape;381;p9"/>
          <p:cNvCxnSpPr>
            <a:stCxn id="377" idx="3"/>
            <a:endCxn id="378" idx="1"/>
          </p:cNvCxnSpPr>
          <p:nvPr/>
        </p:nvCxnSpPr>
        <p:spPr>
          <a:xfrm flipH="1" rot="10800000">
            <a:off x="2359733" y="2143330"/>
            <a:ext cx="345600" cy="1540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82" name="Google Shape;382;p9"/>
          <p:cNvSpPr/>
          <p:nvPr/>
        </p:nvSpPr>
        <p:spPr>
          <a:xfrm>
            <a:off x="548753" y="961308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NB(PS)2.2k</a:t>
            </a:r>
            <a:endParaRPr/>
          </a:p>
        </p:txBody>
      </p:sp>
      <p:cxnSp>
        <p:nvCxnSpPr>
          <p:cNvPr id="383" name="Google Shape;383;p9"/>
          <p:cNvCxnSpPr>
            <a:stCxn id="382" idx="3"/>
            <a:endCxn id="378" idx="1"/>
          </p:cNvCxnSpPr>
          <p:nvPr/>
        </p:nvCxnSpPr>
        <p:spPr>
          <a:xfrm>
            <a:off x="2359732" y="1268118"/>
            <a:ext cx="345600" cy="875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84" name="Google Shape;384;p9"/>
          <p:cNvSpPr/>
          <p:nvPr/>
        </p:nvSpPr>
        <p:spPr>
          <a:xfrm>
            <a:off x="5323953" y="1817401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g-[PS50-b-PtBA50]</a:t>
            </a:r>
            <a:endParaRPr/>
          </a:p>
        </p:txBody>
      </p:sp>
      <p:cxnSp>
        <p:nvCxnSpPr>
          <p:cNvPr id="385" name="Google Shape;385;p9"/>
          <p:cNvCxnSpPr>
            <a:stCxn id="378" idx="3"/>
            <a:endCxn id="384" idx="1"/>
          </p:cNvCxnSpPr>
          <p:nvPr/>
        </p:nvCxnSpPr>
        <p:spPr>
          <a:xfrm flipH="1" rot="10800000">
            <a:off x="4745931" y="2124115"/>
            <a:ext cx="578100" cy="19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86" name="Google Shape;386;p9"/>
          <p:cNvSpPr/>
          <p:nvPr/>
        </p:nvSpPr>
        <p:spPr>
          <a:xfrm>
            <a:off x="5208977" y="2754927"/>
            <a:ext cx="2040930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g-[PS50-b-PtBA50]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GPC</a:t>
            </a:r>
            <a:endParaRPr/>
          </a:p>
        </p:txBody>
      </p:sp>
      <p:cxnSp>
        <p:nvCxnSpPr>
          <p:cNvPr id="387" name="Google Shape;387;p9"/>
          <p:cNvCxnSpPr>
            <a:stCxn id="386" idx="0"/>
            <a:endCxn id="384" idx="2"/>
          </p:cNvCxnSpPr>
          <p:nvPr/>
        </p:nvCxnSpPr>
        <p:spPr>
          <a:xfrm rot="10800000">
            <a:off x="6229442" y="2430927"/>
            <a:ext cx="0" cy="324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88" name="Google Shape;388;p9"/>
          <p:cNvSpPr/>
          <p:nvPr/>
        </p:nvSpPr>
        <p:spPr>
          <a:xfrm>
            <a:off x="3282883" y="4427591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NB(PtBA)4.7k</a:t>
            </a:r>
            <a:endParaRPr/>
          </a:p>
        </p:txBody>
      </p:sp>
      <p:sp>
        <p:nvSpPr>
          <p:cNvPr id="389" name="Google Shape;389;p9"/>
          <p:cNvSpPr/>
          <p:nvPr/>
        </p:nvSpPr>
        <p:spPr>
          <a:xfrm>
            <a:off x="3261475" y="5182596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Ru Catalyst 1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0" name="Google Shape;390;p9"/>
          <p:cNvSpPr/>
          <p:nvPr/>
        </p:nvSpPr>
        <p:spPr>
          <a:xfrm>
            <a:off x="3261474" y="5975425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Tetrahydrofuran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1" name="Google Shape;391;p9"/>
          <p:cNvSpPr/>
          <p:nvPr/>
        </p:nvSpPr>
        <p:spPr>
          <a:xfrm>
            <a:off x="5418001" y="4352651"/>
            <a:ext cx="2040650" cy="778739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g-[PS100-b-PtBA100]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copolymerization</a:t>
            </a:r>
            <a:endParaRPr/>
          </a:p>
        </p:txBody>
      </p:sp>
      <p:cxnSp>
        <p:nvCxnSpPr>
          <p:cNvPr id="392" name="Google Shape;392;p9"/>
          <p:cNvCxnSpPr>
            <a:stCxn id="388" idx="3"/>
            <a:endCxn id="391" idx="1"/>
          </p:cNvCxnSpPr>
          <p:nvPr/>
        </p:nvCxnSpPr>
        <p:spPr>
          <a:xfrm>
            <a:off x="5093862" y="4734402"/>
            <a:ext cx="324000" cy="7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93" name="Google Shape;393;p9"/>
          <p:cNvCxnSpPr>
            <a:stCxn id="389" idx="3"/>
            <a:endCxn id="391" idx="1"/>
          </p:cNvCxnSpPr>
          <p:nvPr/>
        </p:nvCxnSpPr>
        <p:spPr>
          <a:xfrm flipH="1" rot="10800000">
            <a:off x="5072454" y="4742107"/>
            <a:ext cx="345600" cy="747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94" name="Google Shape;394;p9"/>
          <p:cNvCxnSpPr>
            <a:stCxn id="390" idx="3"/>
            <a:endCxn id="391" idx="1"/>
          </p:cNvCxnSpPr>
          <p:nvPr/>
        </p:nvCxnSpPr>
        <p:spPr>
          <a:xfrm flipH="1" rot="10800000">
            <a:off x="5072453" y="4742036"/>
            <a:ext cx="345600" cy="1540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95" name="Google Shape;395;p9"/>
          <p:cNvSpPr/>
          <p:nvPr/>
        </p:nvSpPr>
        <p:spPr>
          <a:xfrm>
            <a:off x="3261473" y="3560014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NB(PS)2.2k</a:t>
            </a:r>
            <a:endParaRPr/>
          </a:p>
        </p:txBody>
      </p:sp>
      <p:cxnSp>
        <p:nvCxnSpPr>
          <p:cNvPr id="396" name="Google Shape;396;p9"/>
          <p:cNvCxnSpPr>
            <a:stCxn id="395" idx="3"/>
            <a:endCxn id="391" idx="1"/>
          </p:cNvCxnSpPr>
          <p:nvPr/>
        </p:nvCxnSpPr>
        <p:spPr>
          <a:xfrm>
            <a:off x="5072452" y="3866825"/>
            <a:ext cx="345600" cy="875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97" name="Google Shape;397;p9"/>
          <p:cNvSpPr/>
          <p:nvPr/>
        </p:nvSpPr>
        <p:spPr>
          <a:xfrm>
            <a:off x="8036673" y="4416107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g-[PS100-b-PtBA100]</a:t>
            </a:r>
            <a:endParaRPr/>
          </a:p>
        </p:txBody>
      </p:sp>
      <p:cxnSp>
        <p:nvCxnSpPr>
          <p:cNvPr id="398" name="Google Shape;398;p9"/>
          <p:cNvCxnSpPr>
            <a:stCxn id="391" idx="3"/>
            <a:endCxn id="397" idx="1"/>
          </p:cNvCxnSpPr>
          <p:nvPr/>
        </p:nvCxnSpPr>
        <p:spPr>
          <a:xfrm flipH="1" rot="10800000">
            <a:off x="7458651" y="4722821"/>
            <a:ext cx="578100" cy="19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99" name="Google Shape;399;p9"/>
          <p:cNvSpPr/>
          <p:nvPr/>
        </p:nvSpPr>
        <p:spPr>
          <a:xfrm>
            <a:off x="7921696" y="5353633"/>
            <a:ext cx="23297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g-[PS100-b-PtBA100]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GPC</a:t>
            </a:r>
            <a:endParaRPr/>
          </a:p>
        </p:txBody>
      </p:sp>
      <p:cxnSp>
        <p:nvCxnSpPr>
          <p:cNvPr id="400" name="Google Shape;400;p9"/>
          <p:cNvCxnSpPr>
            <a:stCxn id="399" idx="0"/>
            <a:endCxn id="397" idx="2"/>
          </p:cNvCxnSpPr>
          <p:nvPr/>
        </p:nvCxnSpPr>
        <p:spPr>
          <a:xfrm rot="10800000">
            <a:off x="8942268" y="5029633"/>
            <a:ext cx="144300" cy="324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2023-02-13T14:48:35Z</dcterms:created>
  <dc:creator>Sarah Isabel Allec</dc:creator>
</cp:coreProperties>
</file>